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7" r:id="rId5"/>
    <p:sldId id="258" r:id="rId6"/>
    <p:sldId id="259" r:id="rId7"/>
    <p:sldId id="262" r:id="rId8"/>
    <p:sldId id="264" r:id="rId9"/>
    <p:sldId id="261" r:id="rId10"/>
    <p:sldId id="260" r:id="rId11"/>
    <p:sldId id="273" r:id="rId12"/>
    <p:sldId id="270" r:id="rId13"/>
    <p:sldId id="277" r:id="rId14"/>
    <p:sldId id="276" r:id="rId15"/>
    <p:sldId id="266" r:id="rId16"/>
  </p:sldIdLst>
  <p:sldSz cx="6119813" cy="4319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286"/>
    <p:restoredTop sz="94676"/>
  </p:normalViewPr>
  <p:slideViewPr>
    <p:cSldViewPr snapToGrid="0">
      <p:cViewPr varScale="1">
        <p:scale>
          <a:sx n="93" d="100"/>
          <a:sy n="93" d="100"/>
        </p:scale>
        <p:origin x="10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rratt, Laura" userId="8b237ba2-a69b-44f1-8bb0-381650050880" providerId="ADAL" clId="{5C9C3377-FB99-4512-A5FC-B9B08DC3BBBC}"/>
    <pc:docChg chg="delSld">
      <pc:chgData name="Sherratt, Laura" userId="8b237ba2-a69b-44f1-8bb0-381650050880" providerId="ADAL" clId="{5C9C3377-FB99-4512-A5FC-B9B08DC3BBBC}" dt="2026-09-07T13:02:36.168" v="1" actId="2696"/>
      <pc:docMkLst>
        <pc:docMk/>
      </pc:docMkLst>
      <pc:sldChg chg="del">
        <pc:chgData name="Sherratt, Laura" userId="8b237ba2-a69b-44f1-8bb0-381650050880" providerId="ADAL" clId="{5C9C3377-FB99-4512-A5FC-B9B08DC3BBBC}" dt="2026-09-07T13:02:36.168" v="1" actId="2696"/>
        <pc:sldMkLst>
          <pc:docMk/>
          <pc:sldMk cId="1720532140" sldId="274"/>
        </pc:sldMkLst>
      </pc:sldChg>
      <pc:sldChg chg="del">
        <pc:chgData name="Sherratt, Laura" userId="8b237ba2-a69b-44f1-8bb0-381650050880" providerId="ADAL" clId="{5C9C3377-FB99-4512-A5FC-B9B08DC3BBBC}" dt="2026-09-07T13:02:32.686" v="0" actId="2696"/>
        <pc:sldMkLst>
          <pc:docMk/>
          <pc:sldMk cId="2536211415" sldId="275"/>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8986" y="706933"/>
            <a:ext cx="5201841" cy="1503857"/>
          </a:xfrm>
        </p:spPr>
        <p:txBody>
          <a:bodyPr anchor="b"/>
          <a:lstStyle>
            <a:lvl1pPr algn="ctr">
              <a:defRPr sz="3779"/>
            </a:lvl1pPr>
          </a:lstStyle>
          <a:p>
            <a:r>
              <a:rPr lang="en-GB"/>
              <a:t>Click to edit Master title style</a:t>
            </a:r>
            <a:endParaRPr lang="en-US" dirty="0"/>
          </a:p>
        </p:txBody>
      </p:sp>
      <p:sp>
        <p:nvSpPr>
          <p:cNvPr id="3" name="Subtitle 2"/>
          <p:cNvSpPr>
            <a:spLocks noGrp="1"/>
          </p:cNvSpPr>
          <p:nvPr>
            <p:ph type="subTitle" idx="1"/>
          </p:nvPr>
        </p:nvSpPr>
        <p:spPr>
          <a:xfrm>
            <a:off x="764977" y="2268784"/>
            <a:ext cx="4589860" cy="1042900"/>
          </a:xfrm>
        </p:spPr>
        <p:txBody>
          <a:bodyPr/>
          <a:lstStyle>
            <a:lvl1pPr marL="0" indent="0" algn="ctr">
              <a:buNone/>
              <a:defRPr sz="1512"/>
            </a:lvl1pPr>
            <a:lvl2pPr marL="287990" indent="0" algn="ctr">
              <a:buNone/>
              <a:defRPr sz="1260"/>
            </a:lvl2pPr>
            <a:lvl3pPr marL="575981" indent="0" algn="ctr">
              <a:buNone/>
              <a:defRPr sz="1134"/>
            </a:lvl3pPr>
            <a:lvl4pPr marL="863971" indent="0" algn="ctr">
              <a:buNone/>
              <a:defRPr sz="1008"/>
            </a:lvl4pPr>
            <a:lvl5pPr marL="1151961" indent="0" algn="ctr">
              <a:buNone/>
              <a:defRPr sz="1008"/>
            </a:lvl5pPr>
            <a:lvl6pPr marL="1439951" indent="0" algn="ctr">
              <a:buNone/>
              <a:defRPr sz="1008"/>
            </a:lvl6pPr>
            <a:lvl7pPr marL="1727942" indent="0" algn="ctr">
              <a:buNone/>
              <a:defRPr sz="1008"/>
            </a:lvl7pPr>
            <a:lvl8pPr marL="2015932" indent="0" algn="ctr">
              <a:buNone/>
              <a:defRPr sz="1008"/>
            </a:lvl8pPr>
            <a:lvl9pPr marL="2303922" indent="0" algn="ctr">
              <a:buNone/>
              <a:defRPr sz="1008"/>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403730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3237110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7550" y="1076899"/>
            <a:ext cx="5278339" cy="1796828"/>
          </a:xfrm>
        </p:spPr>
        <p:txBody>
          <a:bodyPr anchor="b"/>
          <a:lstStyle>
            <a:lvl1pPr>
              <a:defRPr sz="3779"/>
            </a:lvl1pPr>
          </a:lstStyle>
          <a:p>
            <a:r>
              <a:rPr lang="en-GB"/>
              <a:t>Click to edit Master title style</a:t>
            </a:r>
            <a:endParaRPr lang="en-US" dirty="0"/>
          </a:p>
        </p:txBody>
      </p:sp>
      <p:sp>
        <p:nvSpPr>
          <p:cNvPr id="3" name="Text Placeholder 2"/>
          <p:cNvSpPr>
            <a:spLocks noGrp="1"/>
          </p:cNvSpPr>
          <p:nvPr>
            <p:ph type="body" idx="1"/>
          </p:nvPr>
        </p:nvSpPr>
        <p:spPr>
          <a:xfrm>
            <a:off x="417550" y="2890725"/>
            <a:ext cx="5278339" cy="944910"/>
          </a:xfrm>
        </p:spPr>
        <p:txBody>
          <a:bodyPr/>
          <a:lstStyle>
            <a:lvl1pPr marL="0" indent="0">
              <a:buNone/>
              <a:defRPr sz="1512">
                <a:solidFill>
                  <a:schemeClr val="tx1">
                    <a:tint val="82000"/>
                  </a:schemeClr>
                </a:solidFill>
              </a:defRPr>
            </a:lvl1pPr>
            <a:lvl2pPr marL="287990" indent="0">
              <a:buNone/>
              <a:defRPr sz="1260">
                <a:solidFill>
                  <a:schemeClr val="tx1">
                    <a:tint val="82000"/>
                  </a:schemeClr>
                </a:solidFill>
              </a:defRPr>
            </a:lvl2pPr>
            <a:lvl3pPr marL="575981" indent="0">
              <a:buNone/>
              <a:defRPr sz="1134">
                <a:solidFill>
                  <a:schemeClr val="tx1">
                    <a:tint val="82000"/>
                  </a:schemeClr>
                </a:solidFill>
              </a:defRPr>
            </a:lvl3pPr>
            <a:lvl4pPr marL="863971" indent="0">
              <a:buNone/>
              <a:defRPr sz="1008">
                <a:solidFill>
                  <a:schemeClr val="tx1">
                    <a:tint val="82000"/>
                  </a:schemeClr>
                </a:solidFill>
              </a:defRPr>
            </a:lvl4pPr>
            <a:lvl5pPr marL="1151961" indent="0">
              <a:buNone/>
              <a:defRPr sz="1008">
                <a:solidFill>
                  <a:schemeClr val="tx1">
                    <a:tint val="82000"/>
                  </a:schemeClr>
                </a:solidFill>
              </a:defRPr>
            </a:lvl5pPr>
            <a:lvl6pPr marL="1439951" indent="0">
              <a:buNone/>
              <a:defRPr sz="1008">
                <a:solidFill>
                  <a:schemeClr val="tx1">
                    <a:tint val="82000"/>
                  </a:schemeClr>
                </a:solidFill>
              </a:defRPr>
            </a:lvl6pPr>
            <a:lvl7pPr marL="1727942" indent="0">
              <a:buNone/>
              <a:defRPr sz="1008">
                <a:solidFill>
                  <a:schemeClr val="tx1">
                    <a:tint val="82000"/>
                  </a:schemeClr>
                </a:solidFill>
              </a:defRPr>
            </a:lvl7pPr>
            <a:lvl8pPr marL="2015932" indent="0">
              <a:buNone/>
              <a:defRPr sz="1008">
                <a:solidFill>
                  <a:schemeClr val="tx1">
                    <a:tint val="82000"/>
                  </a:schemeClr>
                </a:solidFill>
              </a:defRPr>
            </a:lvl8pPr>
            <a:lvl9pPr marL="2303922" indent="0">
              <a:buNone/>
              <a:defRPr sz="1008">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0188584-4114-2146-872C-B3F5720A8DA5}"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4669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20737"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098155"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0188584-4114-2146-872C-B3F5720A8DA5}"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22766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1534" y="229979"/>
            <a:ext cx="5278339" cy="834921"/>
          </a:xfrm>
        </p:spPr>
        <p:txBody>
          <a:bodyPr/>
          <a:lstStyle/>
          <a:p>
            <a:r>
              <a:rPr lang="en-GB"/>
              <a:t>Click to edit Master title style</a:t>
            </a:r>
            <a:endParaRPr lang="en-US" dirty="0"/>
          </a:p>
        </p:txBody>
      </p:sp>
      <p:sp>
        <p:nvSpPr>
          <p:cNvPr id="3" name="Text Placeholder 2"/>
          <p:cNvSpPr>
            <a:spLocks noGrp="1"/>
          </p:cNvSpPr>
          <p:nvPr>
            <p:ph type="body" idx="1"/>
          </p:nvPr>
        </p:nvSpPr>
        <p:spPr>
          <a:xfrm>
            <a:off x="421535" y="1058899"/>
            <a:ext cx="2588967"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4" name="Content Placeholder 3"/>
          <p:cNvSpPr>
            <a:spLocks noGrp="1"/>
          </p:cNvSpPr>
          <p:nvPr>
            <p:ph sz="half" idx="2"/>
          </p:nvPr>
        </p:nvSpPr>
        <p:spPr>
          <a:xfrm>
            <a:off x="421535" y="1577849"/>
            <a:ext cx="2588967"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098155" y="1058899"/>
            <a:ext cx="2601718"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6" name="Content Placeholder 5"/>
          <p:cNvSpPr>
            <a:spLocks noGrp="1"/>
          </p:cNvSpPr>
          <p:nvPr>
            <p:ph sz="quarter" idx="4"/>
          </p:nvPr>
        </p:nvSpPr>
        <p:spPr>
          <a:xfrm>
            <a:off x="3098155" y="1577849"/>
            <a:ext cx="2601718"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0188584-4114-2146-872C-B3F5720A8DA5}" type="datetimeFigureOut">
              <a:rPr lang="en-US" smtClean="0"/>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80908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0188584-4114-2146-872C-B3F5720A8DA5}" type="datetimeFigureOut">
              <a:rPr lang="en-US" smtClean="0"/>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74040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88584-4114-2146-872C-B3F5720A8DA5}" type="datetimeFigureOut">
              <a:rPr lang="en-US" smtClean="0"/>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6572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Content Placeholder 2"/>
          <p:cNvSpPr>
            <a:spLocks noGrp="1"/>
          </p:cNvSpPr>
          <p:nvPr>
            <p:ph idx="1"/>
          </p:nvPr>
        </p:nvSpPr>
        <p:spPr>
          <a:xfrm>
            <a:off x="2601718" y="621942"/>
            <a:ext cx="3098155" cy="3069707"/>
          </a:xfrm>
        </p:spPr>
        <p:txBody>
          <a:bodyPr/>
          <a:lstStyle>
            <a:lvl1pPr>
              <a:defRPr sz="2016"/>
            </a:lvl1pPr>
            <a:lvl2pPr>
              <a:defRPr sz="1764"/>
            </a:lvl2pPr>
            <a:lvl3pPr>
              <a:defRPr sz="1512"/>
            </a:lvl3pPr>
            <a:lvl4pPr>
              <a:defRPr sz="1260"/>
            </a:lvl4pPr>
            <a:lvl5pPr>
              <a:defRPr sz="1260"/>
            </a:lvl5pPr>
            <a:lvl6pPr>
              <a:defRPr sz="1260"/>
            </a:lvl6pPr>
            <a:lvl7pPr>
              <a:defRPr sz="1260"/>
            </a:lvl7pPr>
            <a:lvl8pPr>
              <a:defRPr sz="1260"/>
            </a:lvl8pPr>
            <a:lvl9pPr>
              <a:defRPr sz="12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75269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Picture Placeholder 2"/>
          <p:cNvSpPr>
            <a:spLocks noGrp="1" noChangeAspect="1"/>
          </p:cNvSpPr>
          <p:nvPr>
            <p:ph type="pic" idx="1"/>
          </p:nvPr>
        </p:nvSpPr>
        <p:spPr>
          <a:xfrm>
            <a:off x="2601718" y="621942"/>
            <a:ext cx="3098155" cy="3069707"/>
          </a:xfrm>
        </p:spPr>
        <p:txBody>
          <a:bodyPr anchor="t"/>
          <a:lstStyle>
            <a:lvl1pPr marL="0" indent="0">
              <a:buNone/>
              <a:defRPr sz="2016"/>
            </a:lvl1pPr>
            <a:lvl2pPr marL="287990" indent="0">
              <a:buNone/>
              <a:defRPr sz="1764"/>
            </a:lvl2pPr>
            <a:lvl3pPr marL="575981" indent="0">
              <a:buNone/>
              <a:defRPr sz="1512"/>
            </a:lvl3pPr>
            <a:lvl4pPr marL="863971" indent="0">
              <a:buNone/>
              <a:defRPr sz="1260"/>
            </a:lvl4pPr>
            <a:lvl5pPr marL="1151961" indent="0">
              <a:buNone/>
              <a:defRPr sz="1260"/>
            </a:lvl5pPr>
            <a:lvl6pPr marL="1439951" indent="0">
              <a:buNone/>
              <a:defRPr sz="1260"/>
            </a:lvl6pPr>
            <a:lvl7pPr marL="1727942" indent="0">
              <a:buNone/>
              <a:defRPr sz="1260"/>
            </a:lvl7pPr>
            <a:lvl8pPr marL="2015932" indent="0">
              <a:buNone/>
              <a:defRPr sz="1260"/>
            </a:lvl8pPr>
            <a:lvl9pPr marL="2303922" indent="0">
              <a:buNone/>
              <a:defRPr sz="1260"/>
            </a:lvl9pPr>
          </a:lstStyle>
          <a:p>
            <a:r>
              <a:rPr lang="en-GB"/>
              <a:t>Click icon to add picture</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3091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012371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79491" y="229978"/>
            <a:ext cx="1319585" cy="366065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20738" y="229978"/>
            <a:ext cx="3882256" cy="36606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482345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0737" y="229979"/>
            <a:ext cx="5278339" cy="834921"/>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20737" y="1149890"/>
            <a:ext cx="5278339" cy="27407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20737" y="4003619"/>
            <a:ext cx="1376958" cy="229978"/>
          </a:xfrm>
          <a:prstGeom prst="rect">
            <a:avLst/>
          </a:prstGeom>
        </p:spPr>
        <p:txBody>
          <a:bodyPr vert="horz" lIns="91440" tIns="45720" rIns="91440" bIns="45720" rtlCol="0" anchor="ctr"/>
          <a:lstStyle>
            <a:lvl1pPr algn="l">
              <a:defRPr sz="756">
                <a:solidFill>
                  <a:schemeClr val="tx1">
                    <a:tint val="82000"/>
                  </a:schemeClr>
                </a:solidFill>
              </a:defRPr>
            </a:lvl1pPr>
          </a:lstStyle>
          <a:p>
            <a:fld id="{40188584-4114-2146-872C-B3F5720A8DA5}" type="datetimeFigureOut">
              <a:rPr lang="en-US" smtClean="0"/>
              <a:t>9/7/2026</a:t>
            </a:fld>
            <a:endParaRPr lang="en-US"/>
          </a:p>
        </p:txBody>
      </p:sp>
      <p:sp>
        <p:nvSpPr>
          <p:cNvPr id="5" name="Footer Placeholder 4"/>
          <p:cNvSpPr>
            <a:spLocks noGrp="1"/>
          </p:cNvSpPr>
          <p:nvPr>
            <p:ph type="ftr" sz="quarter" idx="3"/>
          </p:nvPr>
        </p:nvSpPr>
        <p:spPr>
          <a:xfrm>
            <a:off x="2027188" y="4003619"/>
            <a:ext cx="2065437" cy="229978"/>
          </a:xfrm>
          <a:prstGeom prst="rect">
            <a:avLst/>
          </a:prstGeom>
        </p:spPr>
        <p:txBody>
          <a:bodyPr vert="horz" lIns="91440" tIns="45720" rIns="91440" bIns="45720" rtlCol="0" anchor="ctr"/>
          <a:lstStyle>
            <a:lvl1pPr algn="ctr">
              <a:defRPr sz="756">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322118" y="4003619"/>
            <a:ext cx="1376958" cy="229978"/>
          </a:xfrm>
          <a:prstGeom prst="rect">
            <a:avLst/>
          </a:prstGeom>
        </p:spPr>
        <p:txBody>
          <a:bodyPr vert="horz" lIns="91440" tIns="45720" rIns="91440" bIns="45720" rtlCol="0" anchor="ctr"/>
          <a:lstStyle>
            <a:lvl1pPr algn="r">
              <a:defRPr sz="756">
                <a:solidFill>
                  <a:schemeClr val="tx1">
                    <a:tint val="82000"/>
                  </a:schemeClr>
                </a:solidFill>
              </a:defRPr>
            </a:lvl1pPr>
          </a:lstStyle>
          <a:p>
            <a:fld id="{2690A8C1-0D60-A440-BB24-01B9C05B32CA}" type="slidenum">
              <a:rPr lang="en-US" smtClean="0"/>
              <a:t>‹#›</a:t>
            </a:fld>
            <a:endParaRPr lang="en-US"/>
          </a:p>
        </p:txBody>
      </p:sp>
    </p:spTree>
    <p:extLst>
      <p:ext uri="{BB962C8B-B14F-4D97-AF65-F5344CB8AC3E}">
        <p14:creationId xmlns:p14="http://schemas.microsoft.com/office/powerpoint/2010/main" val="3539244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75981" rtl="0" eaLnBrk="1" latinLnBrk="0" hangingPunct="1">
        <a:lnSpc>
          <a:spcPct val="90000"/>
        </a:lnSpc>
        <a:spcBef>
          <a:spcPct val="0"/>
        </a:spcBef>
        <a:buNone/>
        <a:defRPr sz="2772" kern="1200">
          <a:solidFill>
            <a:schemeClr val="tx1"/>
          </a:solidFill>
          <a:latin typeface="+mj-lt"/>
          <a:ea typeface="+mj-ea"/>
          <a:cs typeface="+mj-cs"/>
        </a:defRPr>
      </a:lvl1pPr>
    </p:titleStyle>
    <p:bodyStyle>
      <a:lvl1pPr marL="143995" indent="-143995" algn="l" defTabSz="575981" rtl="0" eaLnBrk="1" latinLnBrk="0" hangingPunct="1">
        <a:lnSpc>
          <a:spcPct val="90000"/>
        </a:lnSpc>
        <a:spcBef>
          <a:spcPts val="630"/>
        </a:spcBef>
        <a:buFont typeface="Arial" panose="020B0604020202020204" pitchFamily="34" charset="0"/>
        <a:buChar char="•"/>
        <a:defRPr sz="1764" kern="1200">
          <a:solidFill>
            <a:schemeClr val="tx1"/>
          </a:solidFill>
          <a:latin typeface="+mn-lt"/>
          <a:ea typeface="+mn-ea"/>
          <a:cs typeface="+mn-cs"/>
        </a:defRPr>
      </a:lvl1pPr>
      <a:lvl2pPr marL="431985" indent="-143995" algn="l" defTabSz="575981" rtl="0" eaLnBrk="1" latinLnBrk="0" hangingPunct="1">
        <a:lnSpc>
          <a:spcPct val="90000"/>
        </a:lnSpc>
        <a:spcBef>
          <a:spcPts val="315"/>
        </a:spcBef>
        <a:buFont typeface="Arial" panose="020B0604020202020204" pitchFamily="34" charset="0"/>
        <a:buChar char="•"/>
        <a:defRPr sz="1512" kern="1200">
          <a:solidFill>
            <a:schemeClr val="tx1"/>
          </a:solidFill>
          <a:latin typeface="+mn-lt"/>
          <a:ea typeface="+mn-ea"/>
          <a:cs typeface="+mn-cs"/>
        </a:defRPr>
      </a:lvl2pPr>
      <a:lvl3pPr marL="719976" indent="-143995" algn="l" defTabSz="575981" rtl="0" eaLnBrk="1" latinLnBrk="0" hangingPunct="1">
        <a:lnSpc>
          <a:spcPct val="90000"/>
        </a:lnSpc>
        <a:spcBef>
          <a:spcPts val="315"/>
        </a:spcBef>
        <a:buFont typeface="Arial" panose="020B0604020202020204" pitchFamily="34" charset="0"/>
        <a:buChar char="•"/>
        <a:defRPr sz="1260" kern="1200">
          <a:solidFill>
            <a:schemeClr val="tx1"/>
          </a:solidFill>
          <a:latin typeface="+mn-lt"/>
          <a:ea typeface="+mn-ea"/>
          <a:cs typeface="+mn-cs"/>
        </a:defRPr>
      </a:lvl3pPr>
      <a:lvl4pPr marL="100796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4pPr>
      <a:lvl5pPr marL="129595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5pPr>
      <a:lvl6pPr marL="158394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6pPr>
      <a:lvl7pPr marL="187193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7pPr>
      <a:lvl8pPr marL="215992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8pPr>
      <a:lvl9pPr marL="244791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9pPr>
    </p:bodyStyle>
    <p:otherStyle>
      <a:defPPr>
        <a:defRPr lang="en-US"/>
      </a:defPPr>
      <a:lvl1pPr marL="0" algn="l" defTabSz="575981" rtl="0" eaLnBrk="1" latinLnBrk="0" hangingPunct="1">
        <a:defRPr sz="1134" kern="1200">
          <a:solidFill>
            <a:schemeClr val="tx1"/>
          </a:solidFill>
          <a:latin typeface="+mn-lt"/>
          <a:ea typeface="+mn-ea"/>
          <a:cs typeface="+mn-cs"/>
        </a:defRPr>
      </a:lvl1pPr>
      <a:lvl2pPr marL="287990" algn="l" defTabSz="575981" rtl="0" eaLnBrk="1" latinLnBrk="0" hangingPunct="1">
        <a:defRPr sz="1134" kern="1200">
          <a:solidFill>
            <a:schemeClr val="tx1"/>
          </a:solidFill>
          <a:latin typeface="+mn-lt"/>
          <a:ea typeface="+mn-ea"/>
          <a:cs typeface="+mn-cs"/>
        </a:defRPr>
      </a:lvl2pPr>
      <a:lvl3pPr marL="575981" algn="l" defTabSz="575981" rtl="0" eaLnBrk="1" latinLnBrk="0" hangingPunct="1">
        <a:defRPr sz="1134" kern="1200">
          <a:solidFill>
            <a:schemeClr val="tx1"/>
          </a:solidFill>
          <a:latin typeface="+mn-lt"/>
          <a:ea typeface="+mn-ea"/>
          <a:cs typeface="+mn-cs"/>
        </a:defRPr>
      </a:lvl3pPr>
      <a:lvl4pPr marL="863971" algn="l" defTabSz="575981" rtl="0" eaLnBrk="1" latinLnBrk="0" hangingPunct="1">
        <a:defRPr sz="1134" kern="1200">
          <a:solidFill>
            <a:schemeClr val="tx1"/>
          </a:solidFill>
          <a:latin typeface="+mn-lt"/>
          <a:ea typeface="+mn-ea"/>
          <a:cs typeface="+mn-cs"/>
        </a:defRPr>
      </a:lvl4pPr>
      <a:lvl5pPr marL="1151961" algn="l" defTabSz="575981" rtl="0" eaLnBrk="1" latinLnBrk="0" hangingPunct="1">
        <a:defRPr sz="1134" kern="1200">
          <a:solidFill>
            <a:schemeClr val="tx1"/>
          </a:solidFill>
          <a:latin typeface="+mn-lt"/>
          <a:ea typeface="+mn-ea"/>
          <a:cs typeface="+mn-cs"/>
        </a:defRPr>
      </a:lvl5pPr>
      <a:lvl6pPr marL="1439951" algn="l" defTabSz="575981" rtl="0" eaLnBrk="1" latinLnBrk="0" hangingPunct="1">
        <a:defRPr sz="1134" kern="1200">
          <a:solidFill>
            <a:schemeClr val="tx1"/>
          </a:solidFill>
          <a:latin typeface="+mn-lt"/>
          <a:ea typeface="+mn-ea"/>
          <a:cs typeface="+mn-cs"/>
        </a:defRPr>
      </a:lvl6pPr>
      <a:lvl7pPr marL="1727942" algn="l" defTabSz="575981" rtl="0" eaLnBrk="1" latinLnBrk="0" hangingPunct="1">
        <a:defRPr sz="1134" kern="1200">
          <a:solidFill>
            <a:schemeClr val="tx1"/>
          </a:solidFill>
          <a:latin typeface="+mn-lt"/>
          <a:ea typeface="+mn-ea"/>
          <a:cs typeface="+mn-cs"/>
        </a:defRPr>
      </a:lvl7pPr>
      <a:lvl8pPr marL="2015932" algn="l" defTabSz="575981" rtl="0" eaLnBrk="1" latinLnBrk="0" hangingPunct="1">
        <a:defRPr sz="1134" kern="1200">
          <a:solidFill>
            <a:schemeClr val="tx1"/>
          </a:solidFill>
          <a:latin typeface="+mn-lt"/>
          <a:ea typeface="+mn-ea"/>
          <a:cs typeface="+mn-cs"/>
        </a:defRPr>
      </a:lvl8pPr>
      <a:lvl9pPr marL="2303922" algn="l" defTabSz="575981" rtl="0" eaLnBrk="1" latinLnBrk="0" hangingPunct="1">
        <a:defRPr sz="113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overnment/publications/pe-and-sport-premium-for-primary-schools" TargetMode="External"/><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hyperlink" Target="https://www.gov.uk/government/publications/pe-and-sport-premium-conditions-of-grant-2025-to-2026"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children playing basketball&#10;&#10;AI-generated content may be incorrect.">
            <a:extLst>
              <a:ext uri="{FF2B5EF4-FFF2-40B4-BE49-F238E27FC236}">
                <a16:creationId xmlns:a16="http://schemas.microsoft.com/office/drawing/2014/main" id="{652499ED-E288-CEDF-2747-6811C7508FA6}"/>
              </a:ext>
            </a:extLst>
          </p:cNvPr>
          <p:cNvPicPr>
            <a:picLocks noChangeAspect="1"/>
          </p:cNvPicPr>
          <p:nvPr/>
        </p:nvPicPr>
        <p:blipFill>
          <a:blip r:embed="rId2"/>
          <a:stretch>
            <a:fillRect/>
          </a:stretch>
        </p:blipFill>
        <p:spPr>
          <a:xfrm>
            <a:off x="4333" y="0"/>
            <a:ext cx="6111146" cy="4319588"/>
          </a:xfrm>
          <a:prstGeom prst="rect">
            <a:avLst/>
          </a:prstGeom>
        </p:spPr>
      </p:pic>
    </p:spTree>
    <p:extLst>
      <p:ext uri="{BB962C8B-B14F-4D97-AF65-F5344CB8AC3E}">
        <p14:creationId xmlns:p14="http://schemas.microsoft.com/office/powerpoint/2010/main" val="1545357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66DBE-18A7-A19C-92D3-CC996F62974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7CAAD77C-C201-D385-6F94-B57DFA3AC955}"/>
              </a:ext>
            </a:extLst>
          </p:cNvPr>
          <p:cNvPicPr>
            <a:picLocks noChangeAspect="1"/>
          </p:cNvPicPr>
          <p:nvPr/>
        </p:nvPicPr>
        <p:blipFill>
          <a:blip r:embed="rId2"/>
          <a:stretch>
            <a:fillRect/>
          </a:stretch>
        </p:blipFill>
        <p:spPr>
          <a:xfrm>
            <a:off x="0" y="-2948"/>
            <a:ext cx="6154057" cy="4325484"/>
          </a:xfrm>
          <a:prstGeom prst="rect">
            <a:avLst/>
          </a:prstGeom>
        </p:spPr>
      </p:pic>
      <p:sp>
        <p:nvSpPr>
          <p:cNvPr id="2" name="TextBox 1">
            <a:extLst>
              <a:ext uri="{FF2B5EF4-FFF2-40B4-BE49-F238E27FC236}">
                <a16:creationId xmlns:a16="http://schemas.microsoft.com/office/drawing/2014/main" id="{D74AD989-60DA-E3F8-4931-F4AB2DA34FC1}"/>
              </a:ext>
            </a:extLst>
          </p:cNvPr>
          <p:cNvSpPr txBox="1"/>
          <p:nvPr/>
        </p:nvSpPr>
        <p:spPr>
          <a:xfrm>
            <a:off x="241825" y="211597"/>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PE and sport premium monitoring and tracking form</a:t>
            </a:r>
            <a:r>
              <a:rPr lang="en-GB" sz="1200" b="1" dirty="0">
                <a:latin typeface="Calibri" panose="020F0502020204030204" pitchFamily="34" charset="0"/>
                <a:cs typeface="Calibri" panose="020F0502020204030204" pitchFamily="34" charset="0"/>
              </a:rPr>
              <a:t> </a:t>
            </a:r>
            <a:endParaRPr lang="en-US" sz="1200" b="1" dirty="0">
              <a:latin typeface="Calibri" panose="020F0502020204030204" pitchFamily="34" charset="0"/>
              <a:cs typeface="Calibri" panose="020F0502020204030204" pitchFamily="34" charset="0"/>
            </a:endParaRPr>
          </a:p>
        </p:txBody>
      </p:sp>
      <p:sp>
        <p:nvSpPr>
          <p:cNvPr id="6" name="Text Box 2">
            <a:extLst>
              <a:ext uri="{FF2B5EF4-FFF2-40B4-BE49-F238E27FC236}">
                <a16:creationId xmlns:a16="http://schemas.microsoft.com/office/drawing/2014/main" id="{E75BBE26-0E13-8E2A-5BAF-A450B00A85BD}"/>
              </a:ext>
            </a:extLst>
          </p:cNvPr>
          <p:cNvSpPr txBox="1">
            <a:spLocks noChangeArrowheads="1"/>
          </p:cNvSpPr>
          <p:nvPr/>
        </p:nvSpPr>
        <p:spPr bwMode="auto">
          <a:xfrm>
            <a:off x="241825" y="693328"/>
            <a:ext cx="5787500" cy="3424476"/>
          </a:xfrm>
          <a:prstGeom prst="rect">
            <a:avLst/>
          </a:prstGeom>
          <a:solidFill>
            <a:srgbClr val="FFFFFF"/>
          </a:solidFill>
          <a:ln w="9525">
            <a:solidFill>
              <a:schemeClr val="bg1"/>
            </a:solidFill>
            <a:miter lim="800000"/>
            <a:headEnd/>
            <a:tailEnd/>
          </a:ln>
        </p:spPr>
        <p:txBody>
          <a:bodyPr rot="0" vert="horz" wrap="square" lIns="91440" tIns="45720" rIns="91440" bIns="45720" anchor="t" anchorCtr="0">
            <a:noAutofit/>
          </a:bodyPr>
          <a:lstStyle/>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It is intended that this template should be used as preparation for the completion of the statutory DfE PE and sport premium digital expenditure reporting return. You can upload data (including swimming) from this template onto this platform once it becomes accessible.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The template is a working document that you can amend and update during the year.</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Before you decide how you are going to use the funding for this academic year you should reflect and evaluate the impact of your use of you PE and sport premium funding in 2024/25.</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should use your evaluation of last year’s funding to help you decide what to do this academic year, how you will do it, and what impact you expect it to have.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All spending of the funding must conform with the terms outlined in the conditions of grant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The summative digital expenditure reporting from June 2026 will continue to include swimming and water safety information. PE and sport premium funding can be used to provide top-up lessons, where necessary, to ensure pupils meet national curriculum swimming requirements</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To ensure funding is used effectively and based on your school’s needs; guidance and examples of best practice across schools can be found here.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must use the funding to make additional and sustainable improvements to the PE and sport in your school. </a:t>
            </a:r>
          </a:p>
          <a:p>
            <a:pPr marL="171450" marR="419100" lvl="0" indent="-171450">
              <a:lnSpc>
                <a:spcPct val="124000"/>
              </a:lnSpc>
              <a:buFont typeface="Arial" panose="020B0604020202020204" pitchFamily="34" charset="0"/>
              <a:buChar char="•"/>
            </a:pPr>
            <a:r>
              <a:rPr lang="en-GB" sz="850" dirty="0">
                <a:effectLst/>
                <a:latin typeface="Calibri" panose="020F0502020204030204" pitchFamily="34" charset="0"/>
                <a:ea typeface="Calibri" panose="020F0502020204030204" pitchFamily="34" charset="0"/>
                <a:cs typeface="Calibri" panose="020F0502020204030204" pitchFamily="34" charset="0"/>
              </a:rPr>
              <a:t>You must develop and add to the PESSPA activities that your school already offers.</a:t>
            </a:r>
          </a:p>
          <a:p>
            <a:pPr marR="312420">
              <a:lnSpc>
                <a:spcPct val="124000"/>
              </a:lnSpc>
              <a:spcBef>
                <a:spcPts val="5"/>
              </a:spcBef>
              <a:buNone/>
            </a:pPr>
            <a:endParaRPr lang="en-GB" sz="850" dirty="0">
              <a:effectLst/>
              <a:latin typeface="Calibri" panose="020F0502020204030204" pitchFamily="34" charset="0"/>
              <a:ea typeface="Calibri" panose="020F0502020204030204" pitchFamily="34" charset="0"/>
              <a:cs typeface="Calibri" panose="020F0502020204030204" pitchFamily="34" charset="0"/>
            </a:endParaRPr>
          </a:p>
          <a:p>
            <a:pPr marL="73025" marR="312420">
              <a:lnSpc>
                <a:spcPct val="124000"/>
              </a:lnSpc>
              <a:spcBef>
                <a:spcPts val="5"/>
              </a:spcBef>
              <a:buNone/>
            </a:pPr>
            <a:r>
              <a:rPr lang="en-US" sz="850" b="1" dirty="0">
                <a:effectLst/>
                <a:latin typeface="Calibri" panose="020F0502020204030204" pitchFamily="34" charset="0"/>
                <a:ea typeface="Calibri" panose="020F0502020204030204" pitchFamily="34" charset="0"/>
                <a:cs typeface="Calibri" panose="020F0502020204030204" pitchFamily="34" charset="0"/>
              </a:rPr>
              <a:t>Useful Links:</a:t>
            </a:r>
            <a:endParaRPr lang="en-GB" sz="850" b="1" dirty="0">
              <a:latin typeface="Calibri" panose="020F0502020204030204" pitchFamily="34" charset="0"/>
              <a:ea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dirty="0">
                <a:latin typeface="Calibri" panose="020F0502020204030204" pitchFamily="34" charset="0"/>
                <a:cs typeface="Calibri" panose="020F0502020204030204" pitchFamily="34" charset="0"/>
                <a:hlinkClick r:id="rId3"/>
              </a:rPr>
              <a:t>PE and sport premium for primary schools - GOV.UK</a:t>
            </a:r>
            <a:endParaRPr lang="en-GB" sz="900" dirty="0">
              <a:latin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dirty="0">
                <a:latin typeface="Calibri" panose="020F0502020204030204" pitchFamily="34" charset="0"/>
                <a:cs typeface="Calibri" panose="020F0502020204030204" pitchFamily="34" charset="0"/>
                <a:hlinkClick r:id="rId4"/>
              </a:rPr>
              <a:t>PE and sport premium: conditions of grant 2025 to 2026 - GOV.UK</a:t>
            </a:r>
            <a:endParaRPr lang="en-GB" sz="85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9483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D0551-469A-DEBD-2409-100B2C306D33}"/>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653D601A-6B9B-B24F-954C-6D0ACC4C5EDD}"/>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DBBFD564-002E-61DE-9DBD-A3D6F53646DD}"/>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sp>
        <p:nvSpPr>
          <p:cNvPr id="6" name="TextBox 5">
            <a:extLst>
              <a:ext uri="{FF2B5EF4-FFF2-40B4-BE49-F238E27FC236}">
                <a16:creationId xmlns:a16="http://schemas.microsoft.com/office/drawing/2014/main" id="{61D9F60F-F13B-1086-50C1-85D73CC0740F}"/>
              </a:ext>
            </a:extLst>
          </p:cNvPr>
          <p:cNvSpPr txBox="1"/>
          <p:nvPr/>
        </p:nvSpPr>
        <p:spPr>
          <a:xfrm>
            <a:off x="241825" y="635438"/>
            <a:ext cx="5684413" cy="893130"/>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t>Take some time to reflect on your intent, implementation and impact from last academic year to celebrate your wins but to also think about improvements for the year ahead.</a:t>
            </a:r>
          </a:p>
          <a:p>
            <a:pPr marL="171450" indent="-171450">
              <a:lnSpc>
                <a:spcPct val="124000"/>
              </a:lnSpc>
              <a:buFont typeface="Arial" panose="020B0604020202020204" pitchFamily="34" charset="0"/>
              <a:buChar char="•"/>
            </a:pPr>
            <a:r>
              <a:rPr lang="en-US" sz="850" dirty="0"/>
              <a:t>You do not need to complete every box. Just record the information that is key to your school's priorities and areas of focus.</a:t>
            </a:r>
          </a:p>
          <a:p>
            <a:pPr>
              <a:lnSpc>
                <a:spcPct val="124000"/>
              </a:lnSpc>
            </a:pPr>
            <a:r>
              <a:rPr lang="en-US" sz="850" b="1" i="1" dirty="0"/>
              <a:t>Remember</a:t>
            </a:r>
            <a:r>
              <a:rPr lang="en-US" sz="850" i="1" dirty="0"/>
              <a:t> - Be clear about how you focused spending on key groups such as SEND, girls and disadvantaged pupils. </a:t>
            </a:r>
          </a:p>
        </p:txBody>
      </p:sp>
      <p:graphicFrame>
        <p:nvGraphicFramePr>
          <p:cNvPr id="10" name="Table 9">
            <a:extLst>
              <a:ext uri="{FF2B5EF4-FFF2-40B4-BE49-F238E27FC236}">
                <a16:creationId xmlns:a16="http://schemas.microsoft.com/office/drawing/2014/main" id="{065D4AC4-7957-AA62-C1A0-FE4F2CF00CA3}"/>
              </a:ext>
            </a:extLst>
          </p:cNvPr>
          <p:cNvGraphicFramePr>
            <a:graphicFrameLocks noGrp="1"/>
          </p:cNvGraphicFramePr>
          <p:nvPr>
            <p:extLst>
              <p:ext uri="{D42A27DB-BD31-4B8C-83A1-F6EECF244321}">
                <p14:modId xmlns:p14="http://schemas.microsoft.com/office/powerpoint/2010/main" val="4171435537"/>
              </p:ext>
            </p:extLst>
          </p:nvPr>
        </p:nvGraphicFramePr>
        <p:xfrm>
          <a:off x="298297" y="1672070"/>
          <a:ext cx="5530128" cy="2420807"/>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Swim competently, confidently and proficiently over a distance of at least 25 metres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58% of children could swim 25m at the end of year 6.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42% did not make the expected standard. Assessment of year 5 shows top up sessions may not be needed as they are more competent.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Use a range of strokes effectively (for example, front crawl, backstroke and breaststroke)</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50% could use a range of strokes at the end of year 6. </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50% of year 6 could not use a range of strokes. </a:t>
                      </a:r>
                      <a:r>
                        <a:rPr lang="en-GB" sz="700" dirty="0">
                          <a:latin typeface="Calibri" panose="020F0502020204030204" pitchFamily="34" charset="0"/>
                          <a:cs typeface="Calibri" panose="020F0502020204030204" pitchFamily="34" charset="0"/>
                        </a:rPr>
                        <a:t>Assessment of year 5 shows top up sessions may not be needed as they are more competent. </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dirty="0">
                          <a:effectLst/>
                          <a:latin typeface="Calibri" panose="020F0502020204030204" pitchFamily="34" charset="0"/>
                          <a:cs typeface="Calibri" panose="020F0502020204030204" pitchFamily="34" charset="0"/>
                        </a:rPr>
                        <a:t>Perform safe self-rescue in different water-based situations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83% could perform safe self-rescue. </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17% could not perform safe self-rescue. </a:t>
                      </a:r>
                      <a:r>
                        <a:rPr lang="en-GB" sz="700" dirty="0">
                          <a:latin typeface="Calibri" panose="020F0502020204030204" pitchFamily="34" charset="0"/>
                          <a:cs typeface="Calibri" panose="020F0502020204030204" pitchFamily="34" charset="0"/>
                        </a:rPr>
                        <a:t>Assessment of year 5 shows top up sessions may not be needed as they are more competent. </a:t>
                      </a: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191243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B673-A646-6C19-D15A-944B76414D73}"/>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B56A260E-BF05-0A5C-4E38-14F45B4DA304}"/>
              </a:ext>
            </a:extLst>
          </p:cNvPr>
          <p:cNvPicPr>
            <a:picLocks noChangeAspect="1"/>
          </p:cNvPicPr>
          <p:nvPr/>
        </p:nvPicPr>
        <p:blipFill>
          <a:blip r:embed="rId2"/>
          <a:stretch>
            <a:fillRect/>
          </a:stretch>
        </p:blipFill>
        <p:spPr>
          <a:xfrm>
            <a:off x="-26726" y="0"/>
            <a:ext cx="6173264" cy="4322536"/>
          </a:xfrm>
          <a:prstGeom prst="rect">
            <a:avLst/>
          </a:prstGeom>
        </p:spPr>
      </p:pic>
      <p:sp>
        <p:nvSpPr>
          <p:cNvPr id="4" name="TextBox 3">
            <a:extLst>
              <a:ext uri="{FF2B5EF4-FFF2-40B4-BE49-F238E27FC236}">
                <a16:creationId xmlns:a16="http://schemas.microsoft.com/office/drawing/2014/main" id="{58774285-6350-5F9D-309A-493EA80BAD9B}"/>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graphicFrame>
        <p:nvGraphicFramePr>
          <p:cNvPr id="5" name="Table 4">
            <a:extLst>
              <a:ext uri="{FF2B5EF4-FFF2-40B4-BE49-F238E27FC236}">
                <a16:creationId xmlns:a16="http://schemas.microsoft.com/office/drawing/2014/main" id="{BB7A6755-CF87-7230-570A-7309BBAF653F}"/>
              </a:ext>
            </a:extLst>
          </p:cNvPr>
          <p:cNvGraphicFramePr>
            <a:graphicFrameLocks noGrp="1"/>
          </p:cNvGraphicFramePr>
          <p:nvPr>
            <p:extLst>
              <p:ext uri="{D42A27DB-BD31-4B8C-83A1-F6EECF244321}">
                <p14:modId xmlns:p14="http://schemas.microsoft.com/office/powerpoint/2010/main" val="2713679399"/>
              </p:ext>
            </p:extLst>
          </p:nvPr>
        </p:nvGraphicFramePr>
        <p:xfrm>
          <a:off x="201820" y="631508"/>
          <a:ext cx="5530128" cy="3474720"/>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Increasing confidence, knowledge and skills of all staff in teaching PE and sporting activities prioritising CPD and training where needed</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GB" sz="700" dirty="0">
                          <a:latin typeface="Calibri" panose="020F0502020204030204" pitchFamily="34" charset="0"/>
                          <a:cs typeface="Calibri" panose="020F0502020204030204" pitchFamily="34" charset="0"/>
                        </a:rPr>
                        <a:t>PE lead attended the Shropshire PE conference to explore further CPD and activity opportunities.</a:t>
                      </a:r>
                    </a:p>
                    <a:p>
                      <a:r>
                        <a:rPr lang="en-GB" sz="700" dirty="0">
                          <a:latin typeface="Calibri" panose="020F0502020204030204" pitchFamily="34" charset="0"/>
                          <a:cs typeface="Calibri" panose="020F0502020204030204" pitchFamily="34" charset="0"/>
                        </a:rPr>
                        <a:t>Use of GetSet4PE scheme of learning.</a:t>
                      </a:r>
                    </a:p>
                    <a:p>
                      <a:r>
                        <a:rPr lang="en-GB" sz="700" dirty="0">
                          <a:latin typeface="Calibri" panose="020F0502020204030204" pitchFamily="34" charset="0"/>
                          <a:cs typeface="Calibri" panose="020F0502020204030204" pitchFamily="34" charset="0"/>
                        </a:rPr>
                        <a:t>Use of swimming coaches to upskill teachers supporting with swimming lessons. </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Staff feel like they could do with some coaching in the variety of PE lessons to ensure they are delivering the lessons effectively and adapting to all the various needs.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Increasing engagement of all pupils in regular physical activity and sporting activities</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All children took part in at least two hours of PE. Teachers used Get set 4 PE to support planning of PE lessons and to ensure variety of sports.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Children have had the opportunity to take part in 10 out of school events through the sports partnership. </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Some children still appeared disengaged to taking part in PE lessons, particularly those of SEN and PP. Due to staffing very little clubs have been on offer to increase after school engagement.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Many children are still not getting 60 minutes of exercise on a daily basis.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bl>
          </a:graphicData>
        </a:graphic>
      </p:graphicFrame>
    </p:spTree>
    <p:extLst>
      <p:ext uri="{BB962C8B-B14F-4D97-AF65-F5344CB8AC3E}">
        <p14:creationId xmlns:p14="http://schemas.microsoft.com/office/powerpoint/2010/main" val="2755977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53B42-8C81-4DE7-625E-17DE05AD0C22}"/>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3AC1E9C2-1C91-6BAC-5047-CE0493D42E70}"/>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6E532BB3-3E8C-8C2B-D49F-407DAA50D1D2}"/>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graphicFrame>
        <p:nvGraphicFramePr>
          <p:cNvPr id="5" name="Table 4">
            <a:extLst>
              <a:ext uri="{FF2B5EF4-FFF2-40B4-BE49-F238E27FC236}">
                <a16:creationId xmlns:a16="http://schemas.microsoft.com/office/drawing/2014/main" id="{F9BDBC17-CD2E-90F4-A5E7-9D45B87765A4}"/>
              </a:ext>
            </a:extLst>
          </p:cNvPr>
          <p:cNvGraphicFramePr>
            <a:graphicFrameLocks noGrp="1"/>
          </p:cNvGraphicFramePr>
          <p:nvPr>
            <p:extLst>
              <p:ext uri="{D42A27DB-BD31-4B8C-83A1-F6EECF244321}">
                <p14:modId xmlns:p14="http://schemas.microsoft.com/office/powerpoint/2010/main" val="4063884870"/>
              </p:ext>
            </p:extLst>
          </p:nvPr>
        </p:nvGraphicFramePr>
        <p:xfrm>
          <a:off x="304799" y="633397"/>
          <a:ext cx="5530128" cy="3566160"/>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450515">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b="0" dirty="0">
                          <a:effectLst/>
                          <a:latin typeface="Calibri" panose="020F0502020204030204" pitchFamily="34" charset="0"/>
                          <a:cs typeface="Calibri" panose="020F0502020204030204" pitchFamily="34" charset="0"/>
                        </a:rPr>
                        <a:t>Raising the profile of PE and sport across the school, to support whole school improvement</a:t>
                      </a:r>
                      <a:endParaRPr lang="en-US" sz="700" b="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Taking part in more PE events within school.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Allowing children to experience a variety of sports through our sports week. </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Children have enjoyed taking part in the range of sports being offered. This does not appear to be the same for SEN and PP/FSM children.</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4. </a:t>
                      </a:r>
                      <a:r>
                        <a:rPr lang="en-US" sz="700" dirty="0">
                          <a:effectLst/>
                          <a:latin typeface="Calibri" panose="020F0502020204030204" pitchFamily="34" charset="0"/>
                          <a:cs typeface="Calibri" panose="020F0502020204030204" pitchFamily="34" charset="0"/>
                        </a:rPr>
                        <a:t>Offer a broader and more equal experience of a range of sports and physical activities to all pupils and ensure equal access to sport for boys and girls</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GB" sz="700" dirty="0">
                          <a:latin typeface="Calibri" panose="020F0502020204030204" pitchFamily="34" charset="0"/>
                          <a:cs typeface="Calibri" panose="020F0502020204030204" pitchFamily="34" charset="0"/>
                        </a:rPr>
                        <a:t>We have continued to offer a wider range of activities both within and outside the curriculum in order to get more pupils involved:  </a:t>
                      </a:r>
                    </a:p>
                    <a:p>
                      <a:endParaRPr lang="en-GB" sz="700" dirty="0">
                        <a:latin typeface="Calibri" panose="020F0502020204030204" pitchFamily="34" charset="0"/>
                        <a:cs typeface="Calibri" panose="020F0502020204030204" pitchFamily="34" charset="0"/>
                      </a:endParaRPr>
                    </a:p>
                    <a:p>
                      <a:r>
                        <a:rPr lang="en-GB" sz="700" dirty="0">
                          <a:latin typeface="Calibri" panose="020F0502020204030204" pitchFamily="34" charset="0"/>
                          <a:cs typeface="Calibri" panose="020F0502020204030204" pitchFamily="34" charset="0"/>
                        </a:rPr>
                        <a:t>Additional workshops on offer – curriculum time to engage all pupils – Quidditch, ski slope </a:t>
                      </a:r>
                    </a:p>
                    <a:p>
                      <a:endParaRPr lang="en-GB" sz="700" dirty="0">
                        <a:latin typeface="Calibri" panose="020F0502020204030204" pitchFamily="34" charset="0"/>
                        <a:cs typeface="Calibri" panose="020F0502020204030204" pitchFamily="34" charset="0"/>
                      </a:endParaRPr>
                    </a:p>
                    <a:p>
                      <a:r>
                        <a:rPr lang="en-GB" sz="700" dirty="0">
                          <a:latin typeface="Calibri" panose="020F0502020204030204" pitchFamily="34" charset="0"/>
                          <a:cs typeface="Calibri" panose="020F0502020204030204" pitchFamily="34" charset="0"/>
                        </a:rPr>
                        <a:t>Focus particularly on those pupils who do not take up additional PE and Sport opportunities</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latin typeface="Calibri" panose="020F0502020204030204" pitchFamily="34" charset="0"/>
                          <a:cs typeface="Calibri" panose="020F0502020204030204" pitchFamily="34" charset="0"/>
                        </a:rPr>
                        <a:t>Not all children are exercising 60 minutes on a daily basis. </a:t>
                      </a:r>
                    </a:p>
                    <a:p>
                      <a:endParaRPr lang="en-US" sz="700" dirty="0">
                        <a:latin typeface="Calibri" panose="020F0502020204030204" pitchFamily="34" charset="0"/>
                        <a:cs typeface="Calibri" panose="020F0502020204030204" pitchFamily="34" charset="0"/>
                      </a:endParaRPr>
                    </a:p>
                    <a:p>
                      <a:r>
                        <a:rPr lang="en-US" sz="700" dirty="0">
                          <a:latin typeface="Calibri" panose="020F0502020204030204" pitchFamily="34" charset="0"/>
                          <a:cs typeface="Calibri" panose="020F0502020204030204" pitchFamily="34" charset="0"/>
                        </a:rPr>
                        <a:t>Due to staffing clubs are not offered as frequently and due to pricing of clubs there is a lack of attendance to these clubs from the core groups SEN and PP/FSM.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5. </a:t>
                      </a:r>
                      <a:r>
                        <a:rPr lang="en-US" sz="700" dirty="0">
                          <a:effectLst/>
                          <a:latin typeface="Calibri" panose="020F0502020204030204" pitchFamily="34" charset="0"/>
                          <a:cs typeface="Calibri" panose="020F0502020204030204" pitchFamily="34" charset="0"/>
                        </a:rPr>
                        <a:t>Increasing participation in competitive sport</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We signed up to take part in the Sports partnership which saw the children to take part in ten events. The previous year we were not part of this partnership. </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Continue to develop our competition provision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latin typeface="Calibri" panose="020F0502020204030204" pitchFamily="34" charset="0"/>
                          <a:cs typeface="Calibri" panose="020F0502020204030204" pitchFamily="34" charset="0"/>
                        </a:rPr>
                        <a:t>Ensure all children can take part in competitions. </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bl>
          </a:graphicData>
        </a:graphic>
      </p:graphicFrame>
    </p:spTree>
    <p:extLst>
      <p:ext uri="{BB962C8B-B14F-4D97-AF65-F5344CB8AC3E}">
        <p14:creationId xmlns:p14="http://schemas.microsoft.com/office/powerpoint/2010/main" val="2212214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76EB2-453F-EBD4-CAEA-C1385F926FE9}"/>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B16F9FF0-9213-3BFF-5463-418DC945D99B}"/>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04783345-C545-CED1-568E-A1725BB54AFE}"/>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Plan, monitor and evaluate (2025/2026)</a:t>
            </a:r>
          </a:p>
        </p:txBody>
      </p:sp>
      <p:sp>
        <p:nvSpPr>
          <p:cNvPr id="2" name="TextBox 1">
            <a:extLst>
              <a:ext uri="{FF2B5EF4-FFF2-40B4-BE49-F238E27FC236}">
                <a16:creationId xmlns:a16="http://schemas.microsoft.com/office/drawing/2014/main" id="{282A97B3-2922-B00E-5223-36C9D9090A0A}"/>
              </a:ext>
            </a:extLst>
          </p:cNvPr>
          <p:cNvSpPr txBox="1"/>
          <p:nvPr/>
        </p:nvSpPr>
        <p:spPr>
          <a:xfrm>
            <a:off x="241825" y="621478"/>
            <a:ext cx="5684413" cy="1657057"/>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Please aim to use this as a live working document through the year.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Keep returning to this to evidence adaptations and progress made through the PESSPA opportunities you provide.</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There is no set number of objectives you must have.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Make as many or as few as you see fit that will support your aims for the year ahead. </a:t>
            </a:r>
            <a:endParaRPr lang="en-US" sz="500" dirty="0">
              <a:latin typeface="Calibri" panose="020F0502020204030204" pitchFamily="34" charset="0"/>
              <a:cs typeface="Calibri" panose="020F0502020204030204" pitchFamily="34" charset="0"/>
            </a:endParaRP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Consider which of the 5 key areas improvements will be focusing on: </a:t>
            </a:r>
          </a:p>
          <a:p>
            <a:pPr>
              <a:lnSpc>
                <a:spcPct val="124000"/>
              </a:lnSpc>
            </a:pPr>
            <a:endParaRPr lang="en-US" sz="500" dirty="0">
              <a:latin typeface="Calibri" panose="020F0502020204030204" pitchFamily="34" charset="0"/>
              <a:cs typeface="Calibri" panose="020F0502020204030204" pitchFamily="34" charset="0"/>
            </a:endParaRPr>
          </a:p>
          <a:p>
            <a:pPr>
              <a:lnSpc>
                <a:spcPct val="124000"/>
              </a:lnSpc>
            </a:pPr>
            <a:r>
              <a:rPr lang="en-US" sz="700" i="1" dirty="0">
                <a:latin typeface="Calibri" panose="020F0502020204030204" pitchFamily="34" charset="0"/>
                <a:cs typeface="Calibri" panose="020F0502020204030204" pitchFamily="34" charset="0"/>
              </a:rPr>
              <a:t>1. Increasing confidence, knowledge and skills of all staff in teaching PE and sporting activities prioritising CPD and training where needed.</a:t>
            </a:r>
          </a:p>
          <a:p>
            <a:pPr>
              <a:lnSpc>
                <a:spcPct val="124000"/>
              </a:lnSpc>
            </a:pPr>
            <a:r>
              <a:rPr lang="en-US" sz="700" i="1" dirty="0">
                <a:latin typeface="Calibri" panose="020F0502020204030204" pitchFamily="34" charset="0"/>
                <a:cs typeface="Calibri" panose="020F0502020204030204" pitchFamily="34" charset="0"/>
              </a:rPr>
              <a:t>2. Increasing engagement of all pupils in regular physical activity and sporting activities</a:t>
            </a:r>
          </a:p>
          <a:p>
            <a:pPr>
              <a:lnSpc>
                <a:spcPct val="124000"/>
              </a:lnSpc>
            </a:pPr>
            <a:r>
              <a:rPr lang="en-US" sz="700" i="1" dirty="0">
                <a:latin typeface="Calibri" panose="020F0502020204030204" pitchFamily="34" charset="0"/>
                <a:cs typeface="Calibri" panose="020F0502020204030204" pitchFamily="34" charset="0"/>
              </a:rPr>
              <a:t>3. Raising the profile of PE and sport across the school, to support whole school improvement</a:t>
            </a:r>
          </a:p>
          <a:p>
            <a:pPr>
              <a:lnSpc>
                <a:spcPct val="124000"/>
              </a:lnSpc>
            </a:pPr>
            <a:r>
              <a:rPr lang="en-US" sz="700" i="1" dirty="0">
                <a:latin typeface="Calibri" panose="020F0502020204030204" pitchFamily="34" charset="0"/>
                <a:cs typeface="Calibri" panose="020F0502020204030204" pitchFamily="34" charset="0"/>
              </a:rPr>
              <a:t>4. Offer a broader and more equal experience of a range of sports and physical activities to all pupils and ensure equal access to sport for boys and girls</a:t>
            </a:r>
          </a:p>
          <a:p>
            <a:pPr>
              <a:lnSpc>
                <a:spcPct val="124000"/>
              </a:lnSpc>
            </a:pPr>
            <a:r>
              <a:rPr lang="en-US" sz="700" i="1" dirty="0">
                <a:latin typeface="Calibri" panose="020F0502020204030204" pitchFamily="34" charset="0"/>
                <a:cs typeface="Calibri" panose="020F0502020204030204" pitchFamily="34" charset="0"/>
              </a:rPr>
              <a:t>5. Increasing participation in competitive sport</a:t>
            </a:r>
          </a:p>
        </p:txBody>
      </p:sp>
    </p:spTree>
    <p:extLst>
      <p:ext uri="{BB962C8B-B14F-4D97-AF65-F5344CB8AC3E}">
        <p14:creationId xmlns:p14="http://schemas.microsoft.com/office/powerpoint/2010/main" val="3285007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D434C-40D3-B593-20E1-7F77321E8D2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E026D05E-2A4F-B56B-D369-7D73D5C3E07D}"/>
              </a:ext>
            </a:extLst>
          </p:cNvPr>
          <p:cNvPicPr>
            <a:picLocks noChangeAspect="1"/>
          </p:cNvPicPr>
          <p:nvPr/>
        </p:nvPicPr>
        <p:blipFill>
          <a:blip r:embed="rId2"/>
          <a:stretch>
            <a:fillRect/>
          </a:stretch>
        </p:blipFill>
        <p:spPr>
          <a:xfrm>
            <a:off x="-2809" y="0"/>
            <a:ext cx="6166284" cy="4322536"/>
          </a:xfrm>
          <a:prstGeom prst="rect">
            <a:avLst/>
          </a:prstGeom>
        </p:spPr>
      </p:pic>
      <p:sp>
        <p:nvSpPr>
          <p:cNvPr id="4" name="TextBox 3">
            <a:extLst>
              <a:ext uri="{FF2B5EF4-FFF2-40B4-BE49-F238E27FC236}">
                <a16:creationId xmlns:a16="http://schemas.microsoft.com/office/drawing/2014/main" id="{5068A47E-05FA-E59E-E6B8-458180D7CF21}"/>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Aims for the next academic year (2025/2026)</a:t>
            </a:r>
          </a:p>
        </p:txBody>
      </p:sp>
      <p:sp>
        <p:nvSpPr>
          <p:cNvPr id="2" name="TextBox 1">
            <a:extLst>
              <a:ext uri="{FF2B5EF4-FFF2-40B4-BE49-F238E27FC236}">
                <a16:creationId xmlns:a16="http://schemas.microsoft.com/office/drawing/2014/main" id="{DF6A6CD2-88E8-9610-81B4-3451EA6069CB}"/>
              </a:ext>
            </a:extLst>
          </p:cNvPr>
          <p:cNvSpPr txBox="1"/>
          <p:nvPr/>
        </p:nvSpPr>
        <p:spPr>
          <a:xfrm>
            <a:off x="241825" y="607518"/>
            <a:ext cx="5684413" cy="1561646"/>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Using your whole school priorities, school development plan and previous PE, school sport and physical activity data, set out your aims for the year ahead. </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Think about specific areas of need such as </a:t>
            </a:r>
            <a:r>
              <a:rPr lang="en-US" sz="850" b="1" dirty="0">
                <a:latin typeface="Calibri" panose="020F0502020204030204" pitchFamily="34" charset="0"/>
                <a:cs typeface="Calibri" panose="020F0502020204030204" pitchFamily="34" charset="0"/>
              </a:rPr>
              <a:t>inactive girls, SEND and disadvantaged pupils</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Remember to also input your swimming data and reflections in the table located at the bottom of this page.</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Consider which of the 5 key areas improvements will be focusing on:</a:t>
            </a:r>
          </a:p>
          <a:p>
            <a:pPr>
              <a:lnSpc>
                <a:spcPct val="124000"/>
              </a:lnSpc>
            </a:pPr>
            <a:r>
              <a:rPr lang="en-US" sz="700" i="1" dirty="0">
                <a:latin typeface="Calibri" panose="020F0502020204030204" pitchFamily="34" charset="0"/>
                <a:cs typeface="Calibri" panose="020F0502020204030204" pitchFamily="34" charset="0"/>
              </a:rPr>
              <a:t>1. Increasing confidence, knowledge and skills of all staff in teaching PE and sporting activities </a:t>
            </a:r>
            <a:r>
              <a:rPr lang="en-US" sz="700" i="1" dirty="0" err="1">
                <a:latin typeface="Calibri" panose="020F0502020204030204" pitchFamily="34" charset="0"/>
                <a:cs typeface="Calibri" panose="020F0502020204030204" pitchFamily="34" charset="0"/>
              </a:rPr>
              <a:t>prioritising</a:t>
            </a:r>
            <a:r>
              <a:rPr lang="en-US" sz="700" i="1" dirty="0">
                <a:latin typeface="Calibri" panose="020F0502020204030204" pitchFamily="34" charset="0"/>
                <a:cs typeface="Calibri" panose="020F0502020204030204" pitchFamily="34" charset="0"/>
              </a:rPr>
              <a:t> CPD and training where needed.</a:t>
            </a:r>
          </a:p>
          <a:p>
            <a:pPr>
              <a:lnSpc>
                <a:spcPct val="124000"/>
              </a:lnSpc>
            </a:pPr>
            <a:r>
              <a:rPr lang="en-US" sz="700" i="1" dirty="0">
                <a:latin typeface="Calibri" panose="020F0502020204030204" pitchFamily="34" charset="0"/>
                <a:cs typeface="Calibri" panose="020F0502020204030204" pitchFamily="34" charset="0"/>
              </a:rPr>
              <a:t>2. Increasing engagement of all pupils in regular physical activity and sporting activities</a:t>
            </a:r>
          </a:p>
          <a:p>
            <a:pPr>
              <a:lnSpc>
                <a:spcPct val="124000"/>
              </a:lnSpc>
            </a:pPr>
            <a:r>
              <a:rPr lang="en-US" sz="700" i="1" dirty="0">
                <a:latin typeface="Calibri" panose="020F0502020204030204" pitchFamily="34" charset="0"/>
                <a:cs typeface="Calibri" panose="020F0502020204030204" pitchFamily="34" charset="0"/>
              </a:rPr>
              <a:t>3. Raising the profile of PE and sport across the school, to support whole school improvement</a:t>
            </a:r>
          </a:p>
          <a:p>
            <a:pPr>
              <a:lnSpc>
                <a:spcPct val="124000"/>
              </a:lnSpc>
            </a:pPr>
            <a:r>
              <a:rPr lang="en-US" sz="700" i="1" dirty="0">
                <a:latin typeface="Calibri" panose="020F0502020204030204" pitchFamily="34" charset="0"/>
                <a:cs typeface="Calibri" panose="020F0502020204030204" pitchFamily="34" charset="0"/>
              </a:rPr>
              <a:t>4. Offer a broader and more equal experience of a range of sports and physical activities to all pupils and ensure equal access to sport for boys  and girls</a:t>
            </a:r>
          </a:p>
          <a:p>
            <a:pPr>
              <a:lnSpc>
                <a:spcPct val="124000"/>
              </a:lnSpc>
            </a:pPr>
            <a:r>
              <a:rPr lang="en-US" sz="700" i="1" dirty="0">
                <a:latin typeface="Calibri" panose="020F0502020204030204" pitchFamily="34" charset="0"/>
                <a:cs typeface="Calibri" panose="020F0502020204030204" pitchFamily="34" charset="0"/>
              </a:rPr>
              <a:t>5. Increasing participation in competitive sport</a:t>
            </a:r>
          </a:p>
        </p:txBody>
      </p:sp>
      <p:graphicFrame>
        <p:nvGraphicFramePr>
          <p:cNvPr id="5" name="Table 4">
            <a:extLst>
              <a:ext uri="{FF2B5EF4-FFF2-40B4-BE49-F238E27FC236}">
                <a16:creationId xmlns:a16="http://schemas.microsoft.com/office/drawing/2014/main" id="{5A182FA8-E1AB-D63D-6ECD-2D907EE595F6}"/>
              </a:ext>
            </a:extLst>
          </p:cNvPr>
          <p:cNvGraphicFramePr>
            <a:graphicFrameLocks noGrp="1"/>
          </p:cNvGraphicFramePr>
          <p:nvPr>
            <p:extLst>
              <p:ext uri="{D42A27DB-BD31-4B8C-83A1-F6EECF244321}">
                <p14:modId xmlns:p14="http://schemas.microsoft.com/office/powerpoint/2010/main" val="1576923061"/>
              </p:ext>
            </p:extLst>
          </p:nvPr>
        </p:nvGraphicFramePr>
        <p:xfrm>
          <a:off x="315269" y="2272972"/>
          <a:ext cx="5530128" cy="1780727"/>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Swim competently, confidently and proficiently over a distance of at least 25 metres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b="0" dirty="0">
                          <a:solidFill>
                            <a:schemeClr val="accent1">
                              <a:lumMod val="75000"/>
                            </a:schemeClr>
                          </a:solidFill>
                          <a:latin typeface="Calibri" panose="020F0502020204030204" pitchFamily="34" charset="0"/>
                          <a:cs typeface="Calibri" panose="020F0502020204030204" pitchFamily="34" charset="0"/>
                        </a:rPr>
                        <a:t>At the end of year 6, 100% of pupils could swim 25m.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Top up swimming necessary following a baseline assessment of year 5 to check if the data is still accurate in year 6.</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Use a range of strokes effectively (for example, front crawl, backstroke and breaststroke)</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b="0" dirty="0">
                          <a:solidFill>
                            <a:schemeClr val="accent1">
                              <a:lumMod val="75000"/>
                            </a:schemeClr>
                          </a:solidFill>
                          <a:latin typeface="Calibri" panose="020F0502020204030204" pitchFamily="34" charset="0"/>
                          <a:cs typeface="Calibri" panose="020F0502020204030204" pitchFamily="34" charset="0"/>
                        </a:rPr>
                        <a:t>At the end of year 6, 100% of pupils could use a range of strokes effectively.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Top up swimming necessary following a baseline assessment of year 5 to check if the data is still accurate in year 6.</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dirty="0">
                          <a:effectLst/>
                          <a:latin typeface="Calibri" panose="020F0502020204030204" pitchFamily="34" charset="0"/>
                          <a:cs typeface="Calibri" panose="020F0502020204030204" pitchFamily="34" charset="0"/>
                        </a:rPr>
                        <a:t>Perform safe self-rescue in different water-based situations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b="0" dirty="0">
                          <a:solidFill>
                            <a:schemeClr val="accent1">
                              <a:lumMod val="75000"/>
                            </a:schemeClr>
                          </a:solidFill>
                          <a:latin typeface="Calibri" panose="020F0502020204030204" pitchFamily="34" charset="0"/>
                          <a:cs typeface="Calibri" panose="020F0502020204030204" pitchFamily="34" charset="0"/>
                        </a:rPr>
                        <a:t>At the end of year 6, 100% of pupils could perform a safe self rescues.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latin typeface="Calibri" panose="020F0502020204030204" pitchFamily="34" charset="0"/>
                          <a:cs typeface="Calibri" panose="020F0502020204030204" pitchFamily="34" charset="0"/>
                        </a:rPr>
                        <a:t>Top up swimming necessary following a baseline assessment of year 5 to check if the data is still accurate in year 6.</a:t>
                      </a: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3356791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97B36-0064-E168-7038-3FC8704FBAB7}"/>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B2969350-C89D-DCEF-42F1-FBCB2DDD41B0}"/>
              </a:ext>
            </a:extLst>
          </p:cNvPr>
          <p:cNvPicPr>
            <a:picLocks noChangeAspect="1"/>
          </p:cNvPicPr>
          <p:nvPr/>
        </p:nvPicPr>
        <p:blipFill>
          <a:blip r:embed="rId2"/>
          <a:stretch>
            <a:fillRect/>
          </a:stretch>
        </p:blipFill>
        <p:spPr>
          <a:xfrm>
            <a:off x="-16769" y="0"/>
            <a:ext cx="6166284" cy="4322536"/>
          </a:xfrm>
          <a:prstGeom prst="rect">
            <a:avLst/>
          </a:prstGeom>
        </p:spPr>
      </p:pic>
      <p:graphicFrame>
        <p:nvGraphicFramePr>
          <p:cNvPr id="2" name="Table 1">
            <a:extLst>
              <a:ext uri="{FF2B5EF4-FFF2-40B4-BE49-F238E27FC236}">
                <a16:creationId xmlns:a16="http://schemas.microsoft.com/office/drawing/2014/main" id="{225C9E27-D120-FB0E-EDFD-E98BBC05173C}"/>
              </a:ext>
            </a:extLst>
          </p:cNvPr>
          <p:cNvGraphicFramePr>
            <a:graphicFrameLocks noGrp="1"/>
          </p:cNvGraphicFramePr>
          <p:nvPr>
            <p:extLst>
              <p:ext uri="{D42A27DB-BD31-4B8C-83A1-F6EECF244321}">
                <p14:modId xmlns:p14="http://schemas.microsoft.com/office/powerpoint/2010/main" val="3488568026"/>
              </p:ext>
            </p:extLst>
          </p:nvPr>
        </p:nvGraphicFramePr>
        <p:xfrm>
          <a:off x="294842" y="839137"/>
          <a:ext cx="5530128" cy="306324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74420">
                  <a:extLst>
                    <a:ext uri="{9D8B030D-6E8A-4147-A177-3AD203B41FA5}">
                      <a16:colId xmlns:a16="http://schemas.microsoft.com/office/drawing/2014/main" val="3874769663"/>
                    </a:ext>
                  </a:extLst>
                </a:gridCol>
                <a:gridCol w="1432560">
                  <a:extLst>
                    <a:ext uri="{9D8B030D-6E8A-4147-A177-3AD203B41FA5}">
                      <a16:colId xmlns:a16="http://schemas.microsoft.com/office/drawing/2014/main" val="279180329"/>
                    </a:ext>
                  </a:extLst>
                </a:gridCol>
                <a:gridCol w="1501140">
                  <a:extLst>
                    <a:ext uri="{9D8B030D-6E8A-4147-A177-3AD203B41FA5}">
                      <a16:colId xmlns:a16="http://schemas.microsoft.com/office/drawing/2014/main" val="1419483341"/>
                    </a:ext>
                  </a:extLst>
                </a:gridCol>
                <a:gridCol w="102437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solidFill>
                            <a:schemeClr val="tx1"/>
                          </a:solidFill>
                          <a:latin typeface="Calibri" panose="020F0502020204030204" pitchFamily="34" charset="0"/>
                          <a:cs typeface="Calibri" panose="020F0502020204030204" pitchFamily="34" charset="0"/>
                        </a:rPr>
                        <a:t>To maintain high levels of physical activity during and after the school day.</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Increase the number and range of activities and clubs on offer.</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Implementation of new extra-curricular timetable. </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Develop provision for physical activity at lunchtime by; Increasing the amount of playground resources to provide playground activity facilitated by lunchtime supervisors and year 6 playleaders.</a:t>
                      </a: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Equipment and resources to be purchased for facilitation of activity with playleaders and independent active play.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We are aiming for pupils to be active at lunchtime through new play-leader activities and lunchtime clubs.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In Autumn 2025 KS1 and KS2 participation in extra curricular clubs both sat at 22%. By July 2026, we predict this to increase to 60% through the addition of new clubs.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550" dirty="0">
                          <a:solidFill>
                            <a:schemeClr val="tx1"/>
                          </a:solidFill>
                          <a:latin typeface="Calibri" panose="020F0502020204030204" pitchFamily="34" charset="0"/>
                          <a:cs typeface="Calibri" panose="020F0502020204030204" pitchFamily="34" charset="0"/>
                        </a:rPr>
                        <a:t>Conduct regular observations of the playground to gauge activity levels of the least active children. Staff voice and feedback.</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5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550" dirty="0">
                          <a:solidFill>
                            <a:schemeClr val="tx1"/>
                          </a:solidFill>
                          <a:latin typeface="Calibri" panose="020F0502020204030204" pitchFamily="34" charset="0"/>
                          <a:cs typeface="Calibri" panose="020F0502020204030204" pitchFamily="34" charset="0"/>
                        </a:rPr>
                        <a:t>Extracurricular participation data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Activity leaders are leading a broad range of activities and actively seeking children that are not engaged in physical activity during lunch times. Midday supervisors have grown in confidence and far more active and engaged in games with the children. Lunch times are more active with children having fun.  KS1 clubs have seen an increase in participation by 100% whilst KS2 clubs have increased by 66%.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500" dirty="0">
                          <a:solidFill>
                            <a:schemeClr val="tx1"/>
                          </a:solidFill>
                          <a:latin typeface="Calibri" panose="020F0502020204030204" pitchFamily="34" charset="0"/>
                          <a:cs typeface="Calibri" panose="020F0502020204030204" pitchFamily="34" charset="0"/>
                        </a:rPr>
                        <a:t>Continued training for activity leaders and bringing new leaders into the group to bring new ideas and expertise.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500" dirty="0">
                          <a:solidFill>
                            <a:schemeClr val="tx1"/>
                          </a:solidFill>
                          <a:latin typeface="Calibri" panose="020F0502020204030204" pitchFamily="34" charset="0"/>
                          <a:cs typeface="Calibri" panose="020F0502020204030204" pitchFamily="34" charset="0"/>
                        </a:rPr>
                        <a:t>Continue to provide high quality extra-curricular clubs that are free to attend using the sports premium budget or through parent paid.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500" dirty="0">
                          <a:solidFill>
                            <a:schemeClr val="tx1"/>
                          </a:solidFill>
                          <a:latin typeface="Calibri" panose="020F0502020204030204" pitchFamily="34" charset="0"/>
                          <a:cs typeface="Calibri" panose="020F0502020204030204" pitchFamily="34" charset="0"/>
                        </a:rPr>
                        <a:t>Extra curricular timetable and participation data.</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5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500" dirty="0">
                          <a:solidFill>
                            <a:schemeClr val="tx1"/>
                          </a:solidFill>
                          <a:latin typeface="Calibri" panose="020F0502020204030204" pitchFamily="34" charset="0"/>
                          <a:cs typeface="Calibri" panose="020F0502020204030204" pitchFamily="34" charset="0"/>
                        </a:rPr>
                        <a:t>Lunchtime participation data, alongside lunchtime activity plan.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Physical Resources - £1485</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CPD for staff - £99</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5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
        <p:nvSpPr>
          <p:cNvPr id="5" name="TextBox 4">
            <a:extLst>
              <a:ext uri="{FF2B5EF4-FFF2-40B4-BE49-F238E27FC236}">
                <a16:creationId xmlns:a16="http://schemas.microsoft.com/office/drawing/2014/main" id="{7C0CE318-2120-E324-9292-5A86D8597144}"/>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Plan, monitor and evaluate (2025/2026)</a:t>
            </a:r>
          </a:p>
        </p:txBody>
      </p:sp>
    </p:spTree>
    <p:extLst>
      <p:ext uri="{BB962C8B-B14F-4D97-AF65-F5344CB8AC3E}">
        <p14:creationId xmlns:p14="http://schemas.microsoft.com/office/powerpoint/2010/main" val="20704661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A891C-7B14-166A-A3BA-79F6E8E36AD9}"/>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83FCC5BF-69B1-8281-8BAD-88861BCEBDC1}"/>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1CFA53F3-F0F5-4362-4434-1CA64B94EA7D}"/>
              </a:ext>
            </a:extLst>
          </p:cNvPr>
          <p:cNvSpPr txBox="1"/>
          <p:nvPr/>
        </p:nvSpPr>
        <p:spPr>
          <a:xfrm>
            <a:off x="241825" y="208550"/>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Develop competition </a:t>
            </a:r>
          </a:p>
        </p:txBody>
      </p:sp>
      <p:graphicFrame>
        <p:nvGraphicFramePr>
          <p:cNvPr id="2" name="Table 1">
            <a:extLst>
              <a:ext uri="{FF2B5EF4-FFF2-40B4-BE49-F238E27FC236}">
                <a16:creationId xmlns:a16="http://schemas.microsoft.com/office/drawing/2014/main" id="{F06D8B73-1069-A20D-8F57-8B1AA064904F}"/>
              </a:ext>
            </a:extLst>
          </p:cNvPr>
          <p:cNvGraphicFramePr>
            <a:graphicFrameLocks noGrp="1"/>
          </p:cNvGraphicFramePr>
          <p:nvPr>
            <p:extLst>
              <p:ext uri="{D42A27DB-BD31-4B8C-83A1-F6EECF244321}">
                <p14:modId xmlns:p14="http://schemas.microsoft.com/office/powerpoint/2010/main" val="4125621970"/>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solidFill>
                            <a:schemeClr val="tx1"/>
                          </a:solidFill>
                          <a:latin typeface="Calibri" panose="020F0502020204030204" pitchFamily="34" charset="0"/>
                          <a:cs typeface="Calibri" panose="020F0502020204030204" pitchFamily="34" charset="0"/>
                        </a:rPr>
                        <a:t>Provide opportunities for all children to challenge themselves through both intra and inter school sport, where the children's motivation, competence and confidence are at the centre of the competition and the focus is on the process rather than the outcome.</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All children to have the opportunity to take part in intra and inter related competitions.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panose="020F0502020204030204" pitchFamily="34" charset="0"/>
                          <a:cs typeface="Calibri" panose="020F0502020204030204" pitchFamily="34" charset="0"/>
                        </a:rPr>
                        <a:t>Arrange sports day competitions.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Pupils to compete in houses on Sports Days and to compete against pupils from other schools sports partnership events. After school clubs to be a potential gateway towards exploring and developing new sporting interests.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Competition formats and planning for all intra lesson level competitions, all inter competitions hosted and sports day.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Competition calendar and register of participants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KS1 had participated in an inter competition.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KS2 had participated in an inter competition.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100% of all pupils will compete once again in an intra house competition during sports day.</a:t>
                      </a:r>
                    </a:p>
                    <a:p>
                      <a:pPr algn="l">
                        <a:lnSpc>
                          <a:spcPct val="100000"/>
                        </a:lnSpc>
                      </a:pPr>
                      <a:endParaRPr lang="en-US" sz="45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Competition will be imbedded as a normal element of learning through continued access to house competitions in class/lesson time at the end of units.  </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Competition formats and planning for all intra lesson level competitions, all inter competitions hosted and sports day.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Competition calendar and register of participants</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Sports partnership £3,727</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Coaches to events £3,715</a:t>
                      </a:r>
                    </a:p>
                    <a:p>
                      <a:pPr algn="l">
                        <a:lnSpc>
                          <a:spcPct val="100000"/>
                        </a:lnSpc>
                      </a:pP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3120658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9E3F4-B61C-457A-E840-C9EE07D9A22E}"/>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4EEA956D-2CFF-5B2C-CD1B-06FDF2099C49}"/>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08956E3B-44E3-C739-9807-F5B3AC764123}"/>
              </a:ext>
            </a:extLst>
          </p:cNvPr>
          <p:cNvSpPr txBox="1"/>
          <p:nvPr/>
        </p:nvSpPr>
        <p:spPr>
          <a:xfrm>
            <a:off x="241825" y="208550"/>
            <a:ext cx="3559359" cy="461665"/>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a:t>
            </a:r>
            <a:r>
              <a:rPr lang="en-GB" sz="1200" b="1" dirty="0">
                <a:latin typeface="Calibri" panose="020F0502020204030204" pitchFamily="34" charset="0"/>
                <a:cs typeface="Calibri" panose="020F0502020204030204" pitchFamily="34" charset="0"/>
              </a:rPr>
              <a:t>Broader experience of a range of sports and activities offered to all pupils</a:t>
            </a:r>
            <a:endParaRPr lang="en-US" sz="1200" b="1" dirty="0">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3E931EEE-F173-2C9E-A785-A1E6D92FD218}"/>
              </a:ext>
            </a:extLst>
          </p:cNvPr>
          <p:cNvGraphicFramePr>
            <a:graphicFrameLocks noGrp="1"/>
          </p:cNvGraphicFramePr>
          <p:nvPr>
            <p:extLst>
              <p:ext uri="{D42A27DB-BD31-4B8C-83A1-F6EECF244321}">
                <p14:modId xmlns:p14="http://schemas.microsoft.com/office/powerpoint/2010/main" val="3219002360"/>
              </p:ext>
            </p:extLst>
          </p:nvPr>
        </p:nvGraphicFramePr>
        <p:xfrm>
          <a:off x="294842" y="694098"/>
          <a:ext cx="5530128" cy="353568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solidFill>
                            <a:schemeClr val="tx1"/>
                          </a:solidFill>
                          <a:latin typeface="Calibri" panose="020F0502020204030204" pitchFamily="34" charset="0"/>
                          <a:cs typeface="Calibri" panose="020F0502020204030204" pitchFamily="34" charset="0"/>
                        </a:rPr>
                        <a:t>Enhance the range of physical activities and sports offered in and out of the curriculum. Provide afterschool clubs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Availability of sporting clubs for both KS1 and KS2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Sporting coaches to come to school to provided exciting lessons.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Sports week filled with various exciting sporting activities.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Lunchtime resources to support active play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Training for Staff and Play leaders to support active play at lunchtimes. </a:t>
                      </a:r>
                    </a:p>
                    <a:p>
                      <a:pPr algn="l">
                        <a:lnSpc>
                          <a:spcPct val="100000"/>
                        </a:lnSpc>
                      </a:pPr>
                      <a:r>
                        <a:rPr lang="en-US" sz="600" dirty="0">
                          <a:solidFill>
                            <a:schemeClr val="tx1"/>
                          </a:solidFill>
                          <a:latin typeface="Calibri" panose="020F0502020204030204" pitchFamily="34" charset="0"/>
                          <a:cs typeface="Calibri" panose="020F0502020204030204" pitchFamily="34" charset="0"/>
                        </a:rPr>
                        <a:t>Competitions to be accessed for all children across school across the academic year.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solidFill>
                            <a:schemeClr val="tx1"/>
                          </a:solidFill>
                          <a:latin typeface="Calibri" panose="020F0502020204030204" pitchFamily="34" charset="0"/>
                          <a:cs typeface="Calibri" panose="020F0502020204030204" pitchFamily="34" charset="0"/>
                        </a:rPr>
                        <a:t>Children to be inspired to achieve and participate in a broader range of sports, through both after school clubs, PE lessons, Sports Week and sports partnership activities.</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Club participation registers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Competition participation registers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panose="020F0502020204030204" pitchFamily="34" charset="0"/>
                          <a:cs typeface="Calibri" panose="020F0502020204030204" pitchFamily="34" charset="0"/>
                        </a:rPr>
                        <a:t>Pupil voice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panose="020F0502020204030204" pitchFamily="34" charset="0"/>
                          <a:cs typeface="Calibri" panose="020F0502020204030204" pitchFamily="34" charset="0"/>
                        </a:rPr>
                        <a:t>Staff voice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Club participation has increased to 100% for KS1 pupils and 66% for KS2 pupils from previous 22%.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Girls took part in a Netball club from years 4-6 weekly to enhance skills for future match possibilities.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Pupil voice suggests a great enjoyment from sports week. </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Parent voice suggested impressed update to sports day and availability to clubs and competitions.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Continue to provide high quality extra-curricular clubs.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Competition will be imbedded as a normal element of learning.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Continue to train play leaders to provided access to active play at lunchtimes. </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1"/>
                          </a:solidFill>
                          <a:latin typeface="Calibri" panose="020F0502020204030204" pitchFamily="34" charset="0"/>
                          <a:cs typeface="Calibri" panose="020F0502020204030204" pitchFamily="34" charset="0"/>
                        </a:rPr>
                        <a:t>Club participation registers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panose="020F0502020204030204" pitchFamily="34" charset="0"/>
                          <a:cs typeface="Calibri" panose="020F0502020204030204" pitchFamily="34" charset="0"/>
                        </a:rPr>
                        <a:t>Competition participation registers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panose="020F0502020204030204" pitchFamily="34" charset="0"/>
                          <a:cs typeface="Calibri" panose="020F0502020204030204" pitchFamily="34" charset="0"/>
                        </a:rPr>
                        <a:t>Pupil voice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panose="020F0502020204030204" pitchFamily="34" charset="0"/>
                          <a:cs typeface="Calibri" panose="020F0502020204030204" pitchFamily="34" charset="0"/>
                        </a:rPr>
                        <a:t>Staff voice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r>
                        <a:rPr lang="en-US" sz="600" dirty="0">
                          <a:solidFill>
                            <a:schemeClr val="tx1"/>
                          </a:solidFill>
                          <a:latin typeface="Calibri" panose="020F0502020204030204" pitchFamily="34" charset="0"/>
                          <a:cs typeface="Calibri" panose="020F0502020204030204" pitchFamily="34" charset="0"/>
                        </a:rPr>
                        <a:t>Shropshire Sports partnership voice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b="1" dirty="0">
                          <a:solidFill>
                            <a:schemeClr val="tx1"/>
                          </a:solidFill>
                          <a:latin typeface="Calibri" panose="020F0502020204030204" pitchFamily="34" charset="0"/>
                          <a:cs typeface="Calibri" panose="020F0502020204030204" pitchFamily="34" charset="0"/>
                        </a:rPr>
                        <a:t>Sports partnership bronze package - £3727</a:t>
                      </a:r>
                    </a:p>
                    <a:p>
                      <a:pPr algn="l">
                        <a:lnSpc>
                          <a:spcPct val="100000"/>
                        </a:lnSpc>
                      </a:pPr>
                      <a:endParaRPr lang="en-GB" sz="600" b="1" dirty="0">
                        <a:solidFill>
                          <a:schemeClr val="tx1"/>
                        </a:solidFill>
                        <a:latin typeface="Calibri" panose="020F0502020204030204" pitchFamily="34" charset="0"/>
                        <a:cs typeface="Calibri" panose="020F0502020204030204" pitchFamily="34" charset="0"/>
                      </a:endParaRPr>
                    </a:p>
                    <a:p>
                      <a:pPr algn="l">
                        <a:lnSpc>
                          <a:spcPct val="100000"/>
                        </a:lnSpc>
                      </a:pPr>
                      <a:r>
                        <a:rPr lang="en-GB" sz="600" b="1" dirty="0">
                          <a:solidFill>
                            <a:schemeClr val="tx1"/>
                          </a:solidFill>
                          <a:latin typeface="Calibri" panose="020F0502020204030204" pitchFamily="34" charset="0"/>
                          <a:cs typeface="Calibri" panose="020F0502020204030204" pitchFamily="34" charset="0"/>
                        </a:rPr>
                        <a:t>Coaches - £4,825</a:t>
                      </a:r>
                    </a:p>
                    <a:p>
                      <a:pPr algn="l">
                        <a:lnSpc>
                          <a:spcPct val="100000"/>
                        </a:lnSpc>
                      </a:pPr>
                      <a:endParaRPr lang="en-GB" sz="600" b="1" dirty="0">
                        <a:solidFill>
                          <a:schemeClr val="tx1"/>
                        </a:solidFill>
                        <a:latin typeface="Calibri" panose="020F0502020204030204" pitchFamily="34" charset="0"/>
                        <a:cs typeface="Calibri" panose="020F0502020204030204" pitchFamily="34" charset="0"/>
                      </a:endParaRPr>
                    </a:p>
                    <a:p>
                      <a:pPr algn="l">
                        <a:lnSpc>
                          <a:spcPct val="100000"/>
                        </a:lnSpc>
                      </a:pPr>
                      <a:r>
                        <a:rPr lang="en-GB" sz="600" b="1" dirty="0">
                          <a:solidFill>
                            <a:schemeClr val="tx1"/>
                          </a:solidFill>
                          <a:latin typeface="Calibri" panose="020F0502020204030204" pitchFamily="34" charset="0"/>
                          <a:cs typeface="Calibri" panose="020F0502020204030204" pitchFamily="34" charset="0"/>
                        </a:rPr>
                        <a:t>Sports clubs- £3,150 </a:t>
                      </a:r>
                    </a:p>
                    <a:p>
                      <a:pPr algn="l">
                        <a:lnSpc>
                          <a:spcPct val="100000"/>
                        </a:lnSpc>
                      </a:pPr>
                      <a:endParaRPr lang="en-GB" sz="600" b="1" dirty="0">
                        <a:solidFill>
                          <a:schemeClr val="tx1"/>
                        </a:solidFill>
                        <a:latin typeface="Calibri" panose="020F0502020204030204" pitchFamily="34" charset="0"/>
                        <a:cs typeface="Calibri" panose="020F0502020204030204" pitchFamily="34" charset="0"/>
                      </a:endParaRPr>
                    </a:p>
                    <a:p>
                      <a:pPr algn="l">
                        <a:lnSpc>
                          <a:spcPct val="100000"/>
                        </a:lnSpc>
                      </a:pPr>
                      <a:r>
                        <a:rPr lang="en-GB" sz="600" b="1" dirty="0">
                          <a:solidFill>
                            <a:schemeClr val="tx1"/>
                          </a:solidFill>
                          <a:latin typeface="Calibri" panose="020F0502020204030204" pitchFamily="34" charset="0"/>
                          <a:cs typeface="Calibri" panose="020F0502020204030204" pitchFamily="34" charset="0"/>
                        </a:rPr>
                        <a:t>Sports week - £1575</a:t>
                      </a:r>
                    </a:p>
                    <a:p>
                      <a:pPr algn="l">
                        <a:lnSpc>
                          <a:spcPct val="100000"/>
                        </a:lnSpc>
                      </a:pPr>
                      <a:endParaRPr lang="en-GB" sz="600" b="1" dirty="0">
                        <a:solidFill>
                          <a:schemeClr val="tx1"/>
                        </a:solidFill>
                        <a:latin typeface="Calibri" panose="020F0502020204030204" pitchFamily="34" charset="0"/>
                        <a:cs typeface="Calibri" panose="020F0502020204030204" pitchFamily="34" charset="0"/>
                      </a:endParaRPr>
                    </a:p>
                    <a:p>
                      <a:pPr algn="l">
                        <a:lnSpc>
                          <a:spcPct val="100000"/>
                        </a:lnSpc>
                      </a:pPr>
                      <a:r>
                        <a:rPr lang="en-GB" sz="600" b="1" dirty="0">
                          <a:solidFill>
                            <a:schemeClr val="tx1"/>
                          </a:solidFill>
                          <a:latin typeface="Calibri" panose="020F0502020204030204" pitchFamily="34" charset="0"/>
                          <a:cs typeface="Calibri" panose="020F0502020204030204" pitchFamily="34" charset="0"/>
                        </a:rPr>
                        <a:t>Get set 4 PE - £1204.20</a:t>
                      </a:r>
                    </a:p>
                    <a:p>
                      <a:pPr algn="l">
                        <a:lnSpc>
                          <a:spcPct val="100000"/>
                        </a:lnSpc>
                      </a:pPr>
                      <a:endParaRPr lang="en-GB" sz="600" b="1" dirty="0">
                        <a:solidFill>
                          <a:schemeClr val="tx1"/>
                        </a:solidFill>
                        <a:latin typeface="Calibri" panose="020F0502020204030204" pitchFamily="34" charset="0"/>
                        <a:cs typeface="Calibri" panose="020F0502020204030204" pitchFamily="34" charset="0"/>
                      </a:endParaRPr>
                    </a:p>
                    <a:p>
                      <a:pPr algn="l">
                        <a:lnSpc>
                          <a:spcPct val="100000"/>
                        </a:lnSpc>
                      </a:pPr>
                      <a:r>
                        <a:rPr lang="en-GB" sz="600" b="1" dirty="0">
                          <a:solidFill>
                            <a:schemeClr val="tx1"/>
                          </a:solidFill>
                          <a:latin typeface="Calibri" panose="020F0502020204030204" pitchFamily="34" charset="0"/>
                          <a:cs typeface="Calibri" panose="020F0502020204030204" pitchFamily="34" charset="0"/>
                        </a:rPr>
                        <a:t>Sports day event - £462.50</a:t>
                      </a:r>
                    </a:p>
                    <a:p>
                      <a:pPr algn="l">
                        <a:lnSpc>
                          <a:spcPct val="100000"/>
                        </a:lnSpc>
                      </a:pPr>
                      <a:endParaRPr lang="en-GB" sz="600" b="1" dirty="0">
                        <a:solidFill>
                          <a:schemeClr val="tx1"/>
                        </a:solidFill>
                        <a:latin typeface="Calibri" panose="020F0502020204030204" pitchFamily="34" charset="0"/>
                        <a:cs typeface="Calibri" panose="020F0502020204030204" pitchFamily="34" charset="0"/>
                      </a:endParaRPr>
                    </a:p>
                    <a:p>
                      <a:pPr algn="l">
                        <a:lnSpc>
                          <a:spcPct val="100000"/>
                        </a:lnSpc>
                      </a:pPr>
                      <a:r>
                        <a:rPr lang="en-GB" sz="600" b="1" dirty="0">
                          <a:solidFill>
                            <a:schemeClr val="tx1"/>
                          </a:solidFill>
                          <a:latin typeface="Calibri" panose="020F0502020204030204" pitchFamily="34" charset="0"/>
                          <a:cs typeface="Calibri" panose="020F0502020204030204" pitchFamily="34" charset="0"/>
                        </a:rPr>
                        <a:t>Resources - £1485</a:t>
                      </a: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920400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7B963-E288-A594-F73A-77BAB18F906B}"/>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37EF1091-D9E8-F50F-C469-7DA3DEDEB30C}"/>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D9EC24E5-DBE8-47EA-B1DE-D1192E89143D}"/>
              </a:ext>
            </a:extLst>
          </p:cNvPr>
          <p:cNvSpPr txBox="1"/>
          <p:nvPr/>
        </p:nvSpPr>
        <p:spPr>
          <a:xfrm>
            <a:off x="241825" y="208550"/>
            <a:ext cx="3559359" cy="461665"/>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a:t>
            </a:r>
            <a:r>
              <a:rPr lang="en-GB" sz="1200" b="1" dirty="0">
                <a:latin typeface="Calibri" panose="020F0502020204030204" pitchFamily="34" charset="0"/>
                <a:cs typeface="Calibri" panose="020F0502020204030204" pitchFamily="34" charset="0"/>
              </a:rPr>
              <a:t>Increased confidence, knowledge and skills of all staff in teaching PE and sport</a:t>
            </a:r>
            <a:r>
              <a:rPr lang="en-US" sz="1200" b="1" dirty="0">
                <a:latin typeface="Calibri" panose="020F0502020204030204" pitchFamily="34" charset="0"/>
                <a:cs typeface="Calibri" panose="020F0502020204030204" pitchFamily="34" charset="0"/>
              </a:rPr>
              <a:t> </a:t>
            </a:r>
          </a:p>
        </p:txBody>
      </p:sp>
      <p:graphicFrame>
        <p:nvGraphicFramePr>
          <p:cNvPr id="2" name="Table 1">
            <a:extLst>
              <a:ext uri="{FF2B5EF4-FFF2-40B4-BE49-F238E27FC236}">
                <a16:creationId xmlns:a16="http://schemas.microsoft.com/office/drawing/2014/main" id="{0C43063D-4996-8F50-39D2-9B3391C83F21}"/>
              </a:ext>
            </a:extLst>
          </p:cNvPr>
          <p:cNvGraphicFramePr>
            <a:graphicFrameLocks noGrp="1"/>
          </p:cNvGraphicFramePr>
          <p:nvPr>
            <p:extLst>
              <p:ext uri="{D42A27DB-BD31-4B8C-83A1-F6EECF244321}">
                <p14:modId xmlns:p14="http://schemas.microsoft.com/office/powerpoint/2010/main" val="3163624711"/>
              </p:ext>
            </p:extLst>
          </p:nvPr>
        </p:nvGraphicFramePr>
        <p:xfrm>
          <a:off x="294842" y="694098"/>
          <a:ext cx="5530128" cy="31851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dirty="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effectLst/>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effectLst/>
                          <a:latin typeface="Calibri" panose="020F0502020204030204" pitchFamily="34" charset="0"/>
                          <a:cs typeface="Calibri" panose="020F0502020204030204" pitchFamily="34" charset="0"/>
                        </a:rPr>
                        <a:t>Plan and monitor</a:t>
                      </a:r>
                      <a:br>
                        <a:rPr lang="en-US" sz="700" b="1" dirty="0">
                          <a:effectLst/>
                          <a:latin typeface="Calibri" panose="020F0502020204030204" pitchFamily="34" charset="0"/>
                          <a:cs typeface="Calibri" panose="020F0502020204030204" pitchFamily="34" charset="0"/>
                        </a:rPr>
                      </a:br>
                      <a:r>
                        <a:rPr lang="en-US" sz="500" b="1" dirty="0">
                          <a:effectLst/>
                          <a:latin typeface="Calibri" panose="020F0502020204030204" pitchFamily="34" charset="0"/>
                          <a:cs typeface="Calibri" panose="020F0502020204030204" pitchFamily="34" charset="0"/>
                        </a:rPr>
                        <a:t>(Complete now and monitor)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solidFill>
                            <a:schemeClr val="tx1"/>
                          </a:solidFill>
                          <a:latin typeface="Calibri" panose="020F0502020204030204" pitchFamily="34" charset="0"/>
                          <a:cs typeface="Calibri" panose="020F0502020204030204" pitchFamily="34" charset="0"/>
                        </a:rPr>
                        <a:t>To continue to develop the role of PE subject leader and ensure all staff can confidently deliver an inspiring and enriching curriculum</a:t>
                      </a: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PE lead to attend Shropshire PE conference to explore further CPD and activity opportunities.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Use of GetSet4PE scheme of learning.</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Coaches to upskill teachers in their PE teaching and knowledge.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Greater staff confidence in delivering PE lessons.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Effective use of the PE scheme of work to deliver good PE lessons. </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1"/>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Effective use of the PE coaches to upskill staff and build confidence. </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600" dirty="0">
                          <a:solidFill>
                            <a:schemeClr val="tx1"/>
                          </a:solidFill>
                          <a:latin typeface="Calibri" panose="020F0502020204030204" pitchFamily="34" charset="0"/>
                          <a:cs typeface="Calibri" panose="020F0502020204030204" pitchFamily="34" charset="0"/>
                        </a:rPr>
                        <a:t>Staff confidence surveys, pupils' attainment data, lesson observation reviews, pupil voice.</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dirty="0">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dirty="0">
                          <a:solidFill>
                            <a:sysClr val="windowText" lastClr="000000"/>
                          </a:solidFill>
                          <a:effectLst/>
                          <a:latin typeface="Calibri" panose="020F0502020204030204" pitchFamily="34" charset="0"/>
                          <a:cs typeface="Calibri" panose="020F0502020204030204" pitchFamily="34" charset="0"/>
                        </a:rPr>
                        <a:t>Approx. cost</a:t>
                      </a:r>
                      <a:endParaRPr lang="en-GB" sz="700" b="1"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dirty="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dirty="0">
                          <a:latin typeface="Calibri" panose="020F0502020204030204" pitchFamily="34" charset="0"/>
                          <a:cs typeface="Calibri" panose="020F0502020204030204" pitchFamily="34" charset="0"/>
                        </a:rPr>
                        <a:t>Evaluate</a:t>
                      </a:r>
                      <a:r>
                        <a:rPr lang="en-US" sz="700" b="1" dirty="0">
                          <a:latin typeface="Calibri" panose="020F0502020204030204" pitchFamily="34" charset="0"/>
                          <a:cs typeface="Calibri" panose="020F0502020204030204" pitchFamily="34" charset="0"/>
                        </a:rPr>
                        <a:t> </a:t>
                      </a:r>
                      <a:r>
                        <a:rPr lang="en-US" sz="500" b="1" dirty="0">
                          <a:latin typeface="Calibri" panose="020F0502020204030204" pitchFamily="34" charset="0"/>
                          <a:cs typeface="Calibri" panose="020F0502020204030204" pitchFamily="34" charset="0"/>
                        </a:rPr>
                        <a:t>(Complete in July)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450" dirty="0">
                          <a:solidFill>
                            <a:schemeClr val="tx1"/>
                          </a:solidFill>
                          <a:latin typeface="Calibri" panose="020F0502020204030204" pitchFamily="34" charset="0"/>
                          <a:cs typeface="Calibri" panose="020F0502020204030204" pitchFamily="34" charset="0"/>
                        </a:rPr>
                        <a:t>Greater staff confidence in delivering PE lessons. </a:t>
                      </a:r>
                    </a:p>
                    <a:p>
                      <a:pPr algn="l">
                        <a:lnSpc>
                          <a:spcPct val="100000"/>
                        </a:lnSpc>
                      </a:pPr>
                      <a:endParaRPr lang="en-GB" sz="450" dirty="0">
                        <a:solidFill>
                          <a:schemeClr val="tx1"/>
                        </a:solidFill>
                        <a:latin typeface="Calibri" panose="020F0502020204030204" pitchFamily="34" charset="0"/>
                        <a:cs typeface="Calibri" panose="020F0502020204030204" pitchFamily="34" charset="0"/>
                      </a:endParaRPr>
                    </a:p>
                    <a:p>
                      <a:pPr algn="l">
                        <a:lnSpc>
                          <a:spcPct val="100000"/>
                        </a:lnSpc>
                      </a:pPr>
                      <a:r>
                        <a:rPr lang="en-GB" sz="450" dirty="0">
                          <a:solidFill>
                            <a:schemeClr val="tx1"/>
                          </a:solidFill>
                          <a:latin typeface="Calibri" panose="020F0502020204030204" pitchFamily="34" charset="0"/>
                          <a:cs typeface="Calibri" panose="020F0502020204030204" pitchFamily="34" charset="0"/>
                        </a:rPr>
                        <a:t>Effective use of the PE scheme of work to deliver good PE lessons. </a:t>
                      </a:r>
                    </a:p>
                    <a:p>
                      <a:pPr algn="l">
                        <a:lnSpc>
                          <a:spcPct val="100000"/>
                        </a:lnSpc>
                      </a:pPr>
                      <a:endParaRPr lang="en-GB" sz="450" dirty="0">
                        <a:solidFill>
                          <a:schemeClr val="tx1"/>
                        </a:solidFill>
                        <a:latin typeface="Calibri" panose="020F0502020204030204" pitchFamily="34" charset="0"/>
                        <a:cs typeface="Calibri" panose="020F0502020204030204" pitchFamily="34" charset="0"/>
                      </a:endParaRPr>
                    </a:p>
                    <a:p>
                      <a:pPr algn="l">
                        <a:lnSpc>
                          <a:spcPct val="100000"/>
                        </a:lnSpc>
                      </a:pPr>
                      <a:r>
                        <a:rPr lang="en-GB" sz="450" dirty="0">
                          <a:solidFill>
                            <a:schemeClr val="tx1"/>
                          </a:solidFill>
                          <a:latin typeface="Calibri" panose="020F0502020204030204" pitchFamily="34" charset="0"/>
                          <a:cs typeface="Calibri" panose="020F0502020204030204" pitchFamily="34" charset="0"/>
                        </a:rPr>
                        <a:t>Effective use of the PE coaches to upskill staff and build confidence. </a:t>
                      </a:r>
                    </a:p>
                    <a:p>
                      <a:pPr algn="l">
                        <a:lnSpc>
                          <a:spcPct val="100000"/>
                        </a:lnSpc>
                      </a:pPr>
                      <a:endParaRPr lang="en-US" sz="45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solidFill>
                            <a:schemeClr val="tx1"/>
                          </a:solidFill>
                          <a:latin typeface="Calibri" panose="020F0502020204030204" pitchFamily="34" charset="0"/>
                          <a:cs typeface="Calibri" panose="020F0502020204030204" pitchFamily="34" charset="0"/>
                        </a:rPr>
                        <a:t>Staff are now all confident and competent.  </a:t>
                      </a:r>
                    </a:p>
                    <a:p>
                      <a:pPr algn="l">
                        <a:lnSpc>
                          <a:spcPct val="100000"/>
                        </a:lnSpc>
                      </a:pPr>
                      <a:endParaRPr lang="en-GB" sz="600" dirty="0">
                        <a:solidFill>
                          <a:schemeClr val="tx1"/>
                        </a:solidFill>
                        <a:latin typeface="Calibri" panose="020F0502020204030204" pitchFamily="34" charset="0"/>
                        <a:cs typeface="Calibri" panose="020F0502020204030204" pitchFamily="34" charset="0"/>
                      </a:endParaRPr>
                    </a:p>
                    <a:p>
                      <a:pPr algn="l">
                        <a:lnSpc>
                          <a:spcPct val="100000"/>
                        </a:lnSpc>
                      </a:pPr>
                      <a:r>
                        <a:rPr lang="en-GB" sz="600" dirty="0">
                          <a:solidFill>
                            <a:schemeClr val="tx1"/>
                          </a:solidFill>
                          <a:latin typeface="Calibri" panose="020F0502020204030204" pitchFamily="34" charset="0"/>
                          <a:cs typeface="Calibri" panose="020F0502020204030204" pitchFamily="34" charset="0"/>
                        </a:rPr>
                        <a:t>Continued CPD can come from sharing good practice in school and using Complete PE.</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GB" sz="600" dirty="0">
                          <a:solidFill>
                            <a:schemeClr val="tx1"/>
                          </a:solidFill>
                          <a:latin typeface="Calibri" panose="020F0502020204030204" pitchFamily="34" charset="0"/>
                          <a:cs typeface="Calibri" panose="020F0502020204030204" pitchFamily="34" charset="0"/>
                        </a:rPr>
                        <a:t>Staff confidence surveys, pupils' attainment data, lesson observation reviews, pupil voice.</a:t>
                      </a: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1"/>
                          </a:solidFill>
                          <a:latin typeface="Calibri" panose="020F0502020204030204" pitchFamily="34" charset="0"/>
                          <a:cs typeface="Calibri" panose="020F0502020204030204" pitchFamily="34" charset="0"/>
                        </a:rPr>
                        <a:t>Add text here</a:t>
                      </a:r>
                    </a:p>
                    <a:p>
                      <a:pPr algn="l">
                        <a:lnSpc>
                          <a:spcPct val="100000"/>
                        </a:lnSpc>
                      </a:pPr>
                      <a:endParaRPr lang="en-US" sz="600" b="1"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1"/>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883864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9847C-2B42-CB6E-A3A8-FBC53086DBEA}"/>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480D0268-9FFC-E12D-3361-CE303B154D08}"/>
              </a:ext>
            </a:extLst>
          </p:cNvPr>
          <p:cNvPicPr>
            <a:picLocks noChangeAspect="1"/>
          </p:cNvPicPr>
          <p:nvPr/>
        </p:nvPicPr>
        <p:blipFill>
          <a:blip r:embed="rId2"/>
          <a:stretch>
            <a:fillRect/>
          </a:stretch>
        </p:blipFill>
        <p:spPr>
          <a:xfrm>
            <a:off x="-23749" y="0"/>
            <a:ext cx="6187224" cy="4322536"/>
          </a:xfrm>
          <a:prstGeom prst="rect">
            <a:avLst/>
          </a:prstGeom>
        </p:spPr>
      </p:pic>
      <p:sp>
        <p:nvSpPr>
          <p:cNvPr id="4" name="TextBox 3">
            <a:extLst>
              <a:ext uri="{FF2B5EF4-FFF2-40B4-BE49-F238E27FC236}">
                <a16:creationId xmlns:a16="http://schemas.microsoft.com/office/drawing/2014/main" id="{61BAB802-43D4-8699-5757-2F1FE9113452}"/>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sp>
        <p:nvSpPr>
          <p:cNvPr id="2" name="Rectangle 1">
            <a:extLst>
              <a:ext uri="{FF2B5EF4-FFF2-40B4-BE49-F238E27FC236}">
                <a16:creationId xmlns:a16="http://schemas.microsoft.com/office/drawing/2014/main" id="{839CA36D-C1F1-EC25-6FEA-2CE3AA0EF20F}"/>
              </a:ext>
            </a:extLst>
          </p:cNvPr>
          <p:cNvSpPr/>
          <p:nvPr/>
        </p:nvSpPr>
        <p:spPr>
          <a:xfrm>
            <a:off x="146584" y="167948"/>
            <a:ext cx="5870308" cy="439325"/>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90DCC7D-37B2-168B-8CF8-B93E9B7FE518}"/>
              </a:ext>
            </a:extLst>
          </p:cNvPr>
          <p:cNvSpPr txBox="1"/>
          <p:nvPr/>
        </p:nvSpPr>
        <p:spPr>
          <a:xfrm>
            <a:off x="-37709" y="172166"/>
            <a:ext cx="6187224" cy="215444"/>
          </a:xfrm>
          <a:prstGeom prst="rect">
            <a:avLst/>
          </a:prstGeom>
          <a:noFill/>
        </p:spPr>
        <p:txBody>
          <a:bodyPr wrap="square">
            <a:spAutoFit/>
          </a:bodyPr>
          <a:lstStyle/>
          <a:p>
            <a:pPr algn="ctr">
              <a:buNone/>
            </a:pPr>
            <a:r>
              <a:rPr lang="en-GB" sz="800" b="1" dirty="0">
                <a:effectLst/>
                <a:latin typeface="Calibri" panose="020F0502020204030204" pitchFamily="34" charset="0"/>
                <a:ea typeface="Calibri" panose="020F0502020204030204" pitchFamily="34" charset="0"/>
              </a:rPr>
              <a:t>This page has been left blank for any notes or supporting information.</a:t>
            </a:r>
            <a:endParaRPr lang="en-GB" sz="8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60601028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E0AB5B4C7133642AF79F3ED47E67B33" ma:contentTypeVersion="16" ma:contentTypeDescription="Create a new document." ma:contentTypeScope="" ma:versionID="615ae3417336154cf8f7a335f6d073ee">
  <xsd:schema xmlns:xsd="http://www.w3.org/2001/XMLSchema" xmlns:xs="http://www.w3.org/2001/XMLSchema" xmlns:p="http://schemas.microsoft.com/office/2006/metadata/properties" xmlns:ns2="eb0352f7-476f-4eb0-a4f9-4187b5a784d3" xmlns:ns3="3282c718-4590-4f03-8c63-a98e2f0e6277" targetNamespace="http://schemas.microsoft.com/office/2006/metadata/properties" ma:root="true" ma:fieldsID="0963dc8c38a061f36e435db26d06ded8" ns2:_="" ns3:_="">
    <xsd:import namespace="eb0352f7-476f-4eb0-a4f9-4187b5a784d3"/>
    <xsd:import namespace="3282c718-4590-4f03-8c63-a98e2f0e627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ObjectDetectorVersions" minOccurs="0"/>
                <xsd:element ref="ns3:MediaLengthInSeconds" minOccurs="0"/>
                <xsd:element ref="ns3:MediaServiceLocation" minOccurs="0"/>
                <xsd:element ref="ns3:MediaServiceGenerationTime" minOccurs="0"/>
                <xsd:element ref="ns3:MediaServiceEventHashCode" minOccurs="0"/>
                <xsd:element ref="ns3:lcf76f155ced4ddcb4097134ff3c332f" minOccurs="0"/>
                <xsd:element ref="ns2:TaxCatchAll" minOccurs="0"/>
                <xsd:element ref="ns3:MediaServiceOCR"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0352f7-476f-4eb0-a4f9-4187b5a784d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4b1c591c-a8c6-46de-847b-cc31a6e13e23}" ma:internalName="TaxCatchAll" ma:showField="CatchAllData" ma:web="eb0352f7-476f-4eb0-a4f9-4187b5a784d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282c718-4590-4f03-8c63-a98e2f0e627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1c470fb7-5308-496a-a12b-188b66d4a6eb"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b0352f7-476f-4eb0-a4f9-4187b5a784d3" xsi:nil="true"/>
    <lcf76f155ced4ddcb4097134ff3c332f xmlns="3282c718-4590-4f03-8c63-a98e2f0e627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94FDEB7-BEB9-4718-8499-4BBD03279A24}"/>
</file>

<file path=customXml/itemProps2.xml><?xml version="1.0" encoding="utf-8"?>
<ds:datastoreItem xmlns:ds="http://schemas.openxmlformats.org/officeDocument/2006/customXml" ds:itemID="{515BEAB5-19FC-42B2-94A1-7BB9798400AA}">
  <ds:schemaRefs>
    <ds:schemaRef ds:uri="http://schemas.microsoft.com/office/2006/metadata/properties"/>
    <ds:schemaRef ds:uri="http://schemas.microsoft.com/office/infopath/2007/PartnerControls"/>
    <ds:schemaRef ds:uri="eb0352f7-476f-4eb0-a4f9-4187b5a784d3"/>
    <ds:schemaRef ds:uri="3282c718-4590-4f03-8c63-a98e2f0e6277"/>
  </ds:schemaRefs>
</ds:datastoreItem>
</file>

<file path=customXml/itemProps3.xml><?xml version="1.0" encoding="utf-8"?>
<ds:datastoreItem xmlns:ds="http://schemas.openxmlformats.org/officeDocument/2006/customXml" ds:itemID="{6D9BFBA9-12C7-41E1-96FA-D1085E5883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219</TotalTime>
  <Words>2874</Words>
  <Application>Microsoft Office PowerPoint</Application>
  <PresentationFormat>Custom</PresentationFormat>
  <Paragraphs>349</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Rock</dc:creator>
  <cp:lastModifiedBy>Sherratt, Laura</cp:lastModifiedBy>
  <cp:revision>14</cp:revision>
  <dcterms:created xsi:type="dcterms:W3CDTF">2025-10-08T18:09:30Z</dcterms:created>
  <dcterms:modified xsi:type="dcterms:W3CDTF">2026-09-07T13:02:41Z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0x0101002E0AB5B4C7133642AF79F3ED47E67B33</vt:lpwstr>
  </property>
  <property fmtid="{D5CDD505-2E9C-101B-9397-08002B2CF9AE}" pid="3" name="MediaServiceImageTags">
    <vt:lpwstr/>
  </property>
</Properties>
</file>