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9" r:id="rId5"/>
    <p:sldId id="277" r:id="rId6"/>
    <p:sldId id="280" r:id="rId7"/>
    <p:sldId id="281" r:id="rId8"/>
    <p:sldId id="259" r:id="rId9"/>
    <p:sldId id="260" r:id="rId10"/>
    <p:sldId id="261" r:id="rId11"/>
    <p:sldId id="263" r:id="rId12"/>
    <p:sldId id="256" r:id="rId13"/>
    <p:sldId id="264" r:id="rId14"/>
    <p:sldId id="262" r:id="rId15"/>
    <p:sldId id="265" r:id="rId16"/>
    <p:sldId id="282" r:id="rId17"/>
    <p:sldId id="274" r:id="rId18"/>
    <p:sldId id="278" r:id="rId19"/>
    <p:sldId id="258" r:id="rId20"/>
    <p:sldId id="267" r:id="rId21"/>
    <p:sldId id="268" r:id="rId22"/>
    <p:sldId id="269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8594D-9FAD-4018-8384-889F84C68835}" v="3" dt="2025-10-06T19:52:31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att, Laura" userId="8b237ba2-a69b-44f1-8bb0-381650050880" providerId="ADAL" clId="{C298594D-9FAD-4018-8384-889F84C68835}"/>
    <pc:docChg chg="modSld modMainMaster">
      <pc:chgData name="Sherratt, Laura" userId="8b237ba2-a69b-44f1-8bb0-381650050880" providerId="ADAL" clId="{C298594D-9FAD-4018-8384-889F84C68835}" dt="2025-10-06T19:52:31.208" v="2"/>
      <pc:docMkLst>
        <pc:docMk/>
      </pc:docMkLst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1931419592" sldId="267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3992135111" sldId="268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3252600740" sldId="269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1803071282" sldId="277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1684065736" sldId="278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2454649552" sldId="279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1499225497" sldId="281"/>
        </pc:sldMkLst>
      </pc:sldChg>
      <pc:sldChg chg="setBg">
        <pc:chgData name="Sherratt, Laura" userId="8b237ba2-a69b-44f1-8bb0-381650050880" providerId="ADAL" clId="{C298594D-9FAD-4018-8384-889F84C68835}" dt="2025-10-06T19:52:31.208" v="2"/>
        <pc:sldMkLst>
          <pc:docMk/>
          <pc:sldMk cId="3692182070" sldId="282"/>
        </pc:sldMkLst>
      </pc:sldChg>
      <pc:sldMasterChg chg="setBg modSldLayout">
        <pc:chgData name="Sherratt, Laura" userId="8b237ba2-a69b-44f1-8bb0-381650050880" providerId="ADAL" clId="{C298594D-9FAD-4018-8384-889F84C68835}" dt="2025-10-06T19:52:31.208" v="2"/>
        <pc:sldMasterMkLst>
          <pc:docMk/>
          <pc:sldMasterMk cId="434239973" sldId="2147483648"/>
        </pc:sldMasterMkLst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3408196892" sldId="2147483649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3102876514" sldId="2147483650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3735893045" sldId="2147483651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516543243" sldId="2147483652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2355433838" sldId="2147483653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801114833" sldId="2147483654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1567257138" sldId="2147483655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1362609880" sldId="2147483656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3469005322" sldId="2147483657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1232009856" sldId="2147483658"/>
          </pc:sldLayoutMkLst>
        </pc:sldLayoutChg>
        <pc:sldLayoutChg chg="setBg">
          <pc:chgData name="Sherratt, Laura" userId="8b237ba2-a69b-44f1-8bb0-381650050880" providerId="ADAL" clId="{C298594D-9FAD-4018-8384-889F84C68835}" dt="2025-10-06T19:52:31.208" v="2"/>
          <pc:sldLayoutMkLst>
            <pc:docMk/>
            <pc:sldMasterMk cId="434239973" sldId="2147483648"/>
            <pc:sldLayoutMk cId="2637953077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73F0D-A206-420B-AF86-E2EDC2B0640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EA998-C457-4670-846F-825716DBB1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What is Phonics?</a:t>
          </a:r>
          <a:endParaRPr lang="en-US" sz="1100" dirty="0"/>
        </a:p>
      </dgm:t>
    </dgm:pt>
    <dgm:pt modelId="{9F637571-3C9F-4605-8882-8050FDA08A9C}" type="parTrans" cxnId="{1A9F21E4-045A-492B-9F79-7FAE57E79F9D}">
      <dgm:prSet/>
      <dgm:spPr/>
      <dgm:t>
        <a:bodyPr/>
        <a:lstStyle/>
        <a:p>
          <a:endParaRPr lang="en-US"/>
        </a:p>
      </dgm:t>
    </dgm:pt>
    <dgm:pt modelId="{2774CADB-FE5F-4966-94CF-4EE4E01844D6}" type="sibTrans" cxnId="{1A9F21E4-045A-492B-9F79-7FAE57E79F9D}">
      <dgm:prSet/>
      <dgm:spPr/>
      <dgm:t>
        <a:bodyPr/>
        <a:lstStyle/>
        <a:p>
          <a:endParaRPr lang="en-US"/>
        </a:p>
      </dgm:t>
    </dgm:pt>
    <dgm:pt modelId="{C5418000-0DD1-4875-AD41-33B157F442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Phonics is a way of teaching children how to read and write.</a:t>
          </a:r>
          <a:endParaRPr lang="en-US" sz="2400" dirty="0"/>
        </a:p>
      </dgm:t>
    </dgm:pt>
    <dgm:pt modelId="{43385F86-3730-4401-B7E4-185E50EFBD94}" type="parTrans" cxnId="{A748815B-F457-40DF-9D70-F2BCD9B63335}">
      <dgm:prSet/>
      <dgm:spPr/>
      <dgm:t>
        <a:bodyPr/>
        <a:lstStyle/>
        <a:p>
          <a:endParaRPr lang="en-US"/>
        </a:p>
      </dgm:t>
    </dgm:pt>
    <dgm:pt modelId="{D94191FA-7A31-49E0-B7F6-B21ACB9F10CB}" type="sibTrans" cxnId="{A748815B-F457-40DF-9D70-F2BCD9B63335}">
      <dgm:prSet/>
      <dgm:spPr/>
      <dgm:t>
        <a:bodyPr/>
        <a:lstStyle/>
        <a:p>
          <a:endParaRPr lang="en-US"/>
        </a:p>
      </dgm:t>
    </dgm:pt>
    <dgm:pt modelId="{617E48B1-1D8A-4D61-8D06-685042967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It helps children hear, identify and use different sounds that distinguish one word from another in the English language</a:t>
          </a:r>
          <a:endParaRPr lang="en-US" sz="2000" dirty="0"/>
        </a:p>
      </dgm:t>
    </dgm:pt>
    <dgm:pt modelId="{B4F5F6FA-B60D-44B7-9726-271BE49392CB}" type="parTrans" cxnId="{92ED6793-6676-4627-BC95-2275B8294811}">
      <dgm:prSet/>
      <dgm:spPr/>
      <dgm:t>
        <a:bodyPr/>
        <a:lstStyle/>
        <a:p>
          <a:endParaRPr lang="en-US"/>
        </a:p>
      </dgm:t>
    </dgm:pt>
    <dgm:pt modelId="{D3181037-2229-46A0-A8C5-3C9B1EAD67A9}" type="sibTrans" cxnId="{92ED6793-6676-4627-BC95-2275B8294811}">
      <dgm:prSet/>
      <dgm:spPr/>
      <dgm:t>
        <a:bodyPr/>
        <a:lstStyle/>
        <a:p>
          <a:endParaRPr lang="en-US"/>
        </a:p>
      </dgm:t>
    </dgm:pt>
    <dgm:pt modelId="{85034CCA-A523-43FD-B8B8-19D5A86880AE}" type="pres">
      <dgm:prSet presAssocID="{39E73F0D-A206-420B-AF86-E2EDC2B0640E}" presName="root" presStyleCnt="0">
        <dgm:presLayoutVars>
          <dgm:dir/>
          <dgm:resizeHandles val="exact"/>
        </dgm:presLayoutVars>
      </dgm:prSet>
      <dgm:spPr/>
    </dgm:pt>
    <dgm:pt modelId="{CCC77D76-C5CE-427C-82FB-A103A8FEB466}" type="pres">
      <dgm:prSet presAssocID="{B19EA998-C457-4670-846F-825716DBB1D7}" presName="compNode" presStyleCnt="0"/>
      <dgm:spPr/>
    </dgm:pt>
    <dgm:pt modelId="{64CB5A13-819A-45DB-B41F-CE0CB7AF120D}" type="pres">
      <dgm:prSet presAssocID="{B19EA998-C457-4670-846F-825716DBB1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40548C2-3AE8-4391-942E-BDABEFCDDE20}" type="pres">
      <dgm:prSet presAssocID="{B19EA998-C457-4670-846F-825716DBB1D7}" presName="spaceRect" presStyleCnt="0"/>
      <dgm:spPr/>
    </dgm:pt>
    <dgm:pt modelId="{A865B955-F9F9-4700-B3CC-B9CE519F283F}" type="pres">
      <dgm:prSet presAssocID="{B19EA998-C457-4670-846F-825716DBB1D7}" presName="textRect" presStyleLbl="revTx" presStyleIdx="0" presStyleCnt="3">
        <dgm:presLayoutVars>
          <dgm:chMax val="1"/>
          <dgm:chPref val="1"/>
        </dgm:presLayoutVars>
      </dgm:prSet>
      <dgm:spPr/>
    </dgm:pt>
    <dgm:pt modelId="{8E61EE6E-B0D3-4D65-AF25-A5265C4B3066}" type="pres">
      <dgm:prSet presAssocID="{2774CADB-FE5F-4966-94CF-4EE4E01844D6}" presName="sibTrans" presStyleCnt="0"/>
      <dgm:spPr/>
    </dgm:pt>
    <dgm:pt modelId="{3D495B14-B60E-4B43-9C8C-C27653E6916B}" type="pres">
      <dgm:prSet presAssocID="{C5418000-0DD1-4875-AD41-33B157F442D8}" presName="compNode" presStyleCnt="0"/>
      <dgm:spPr/>
    </dgm:pt>
    <dgm:pt modelId="{822EE671-D659-4DED-A469-B83E409F1F76}" type="pres">
      <dgm:prSet presAssocID="{C5418000-0DD1-4875-AD41-33B157F442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97B0EF2-A621-4382-BF1D-3FB48288AA0E}" type="pres">
      <dgm:prSet presAssocID="{C5418000-0DD1-4875-AD41-33B157F442D8}" presName="spaceRect" presStyleCnt="0"/>
      <dgm:spPr/>
    </dgm:pt>
    <dgm:pt modelId="{13811F10-F60E-49AB-8F77-A1094D2C7075}" type="pres">
      <dgm:prSet presAssocID="{C5418000-0DD1-4875-AD41-33B157F442D8}" presName="textRect" presStyleLbl="revTx" presStyleIdx="1" presStyleCnt="3">
        <dgm:presLayoutVars>
          <dgm:chMax val="1"/>
          <dgm:chPref val="1"/>
        </dgm:presLayoutVars>
      </dgm:prSet>
      <dgm:spPr/>
    </dgm:pt>
    <dgm:pt modelId="{5417E0CF-9B35-46E0-AC33-0FE41D9D1B22}" type="pres">
      <dgm:prSet presAssocID="{D94191FA-7A31-49E0-B7F6-B21ACB9F10CB}" presName="sibTrans" presStyleCnt="0"/>
      <dgm:spPr/>
    </dgm:pt>
    <dgm:pt modelId="{B812FD7E-14BD-40D9-ACD8-1C00554C3F4C}" type="pres">
      <dgm:prSet presAssocID="{617E48B1-1D8A-4D61-8D06-685042967DA2}" presName="compNode" presStyleCnt="0"/>
      <dgm:spPr/>
    </dgm:pt>
    <dgm:pt modelId="{125CC433-090E-4F22-AF26-51693070390F}" type="pres">
      <dgm:prSet presAssocID="{617E48B1-1D8A-4D61-8D06-685042967D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582C672F-7AD6-40FE-BCA7-06D4E8CE3DB2}" type="pres">
      <dgm:prSet presAssocID="{617E48B1-1D8A-4D61-8D06-685042967DA2}" presName="spaceRect" presStyleCnt="0"/>
      <dgm:spPr/>
    </dgm:pt>
    <dgm:pt modelId="{F6428BBB-3D7C-4A27-B8BF-A4B6AF1E3EBC}" type="pres">
      <dgm:prSet presAssocID="{617E48B1-1D8A-4D61-8D06-685042967DA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4C7118-F6ED-48F1-BFF3-6BCB43140179}" type="presOf" srcId="{39E73F0D-A206-420B-AF86-E2EDC2B0640E}" destId="{85034CCA-A523-43FD-B8B8-19D5A86880AE}" srcOrd="0" destOrd="0" presId="urn:microsoft.com/office/officeart/2018/2/layout/IconLabelList"/>
    <dgm:cxn modelId="{A748815B-F457-40DF-9D70-F2BCD9B63335}" srcId="{39E73F0D-A206-420B-AF86-E2EDC2B0640E}" destId="{C5418000-0DD1-4875-AD41-33B157F442D8}" srcOrd="1" destOrd="0" parTransId="{43385F86-3730-4401-B7E4-185E50EFBD94}" sibTransId="{D94191FA-7A31-49E0-B7F6-B21ACB9F10CB}"/>
    <dgm:cxn modelId="{1876284E-E7A0-475F-A2E4-D602C9C4BEF1}" type="presOf" srcId="{B19EA998-C457-4670-846F-825716DBB1D7}" destId="{A865B955-F9F9-4700-B3CC-B9CE519F283F}" srcOrd="0" destOrd="0" presId="urn:microsoft.com/office/officeart/2018/2/layout/IconLabelList"/>
    <dgm:cxn modelId="{00979155-43AC-41C3-837A-B0058CD2CCD3}" type="presOf" srcId="{617E48B1-1D8A-4D61-8D06-685042967DA2}" destId="{F6428BBB-3D7C-4A27-B8BF-A4B6AF1E3EBC}" srcOrd="0" destOrd="0" presId="urn:microsoft.com/office/officeart/2018/2/layout/IconLabelList"/>
    <dgm:cxn modelId="{FADBE97A-45FD-40A2-A97A-4EBB34D381B5}" type="presOf" srcId="{C5418000-0DD1-4875-AD41-33B157F442D8}" destId="{13811F10-F60E-49AB-8F77-A1094D2C7075}" srcOrd="0" destOrd="0" presId="urn:microsoft.com/office/officeart/2018/2/layout/IconLabelList"/>
    <dgm:cxn modelId="{92ED6793-6676-4627-BC95-2275B8294811}" srcId="{39E73F0D-A206-420B-AF86-E2EDC2B0640E}" destId="{617E48B1-1D8A-4D61-8D06-685042967DA2}" srcOrd="2" destOrd="0" parTransId="{B4F5F6FA-B60D-44B7-9726-271BE49392CB}" sibTransId="{D3181037-2229-46A0-A8C5-3C9B1EAD67A9}"/>
    <dgm:cxn modelId="{1A9F21E4-045A-492B-9F79-7FAE57E79F9D}" srcId="{39E73F0D-A206-420B-AF86-E2EDC2B0640E}" destId="{B19EA998-C457-4670-846F-825716DBB1D7}" srcOrd="0" destOrd="0" parTransId="{9F637571-3C9F-4605-8882-8050FDA08A9C}" sibTransId="{2774CADB-FE5F-4966-94CF-4EE4E01844D6}"/>
    <dgm:cxn modelId="{9BE0DDC5-7472-4DF2-8CE9-EE8027CD2E3C}" type="presParOf" srcId="{85034CCA-A523-43FD-B8B8-19D5A86880AE}" destId="{CCC77D76-C5CE-427C-82FB-A103A8FEB466}" srcOrd="0" destOrd="0" presId="urn:microsoft.com/office/officeart/2018/2/layout/IconLabelList"/>
    <dgm:cxn modelId="{00525861-DC45-46FC-BBD5-65B12CFC39BA}" type="presParOf" srcId="{CCC77D76-C5CE-427C-82FB-A103A8FEB466}" destId="{64CB5A13-819A-45DB-B41F-CE0CB7AF120D}" srcOrd="0" destOrd="0" presId="urn:microsoft.com/office/officeart/2018/2/layout/IconLabelList"/>
    <dgm:cxn modelId="{00EAC9EB-D354-4A1D-96D1-87CC76C99EA0}" type="presParOf" srcId="{CCC77D76-C5CE-427C-82FB-A103A8FEB466}" destId="{540548C2-3AE8-4391-942E-BDABEFCDDE20}" srcOrd="1" destOrd="0" presId="urn:microsoft.com/office/officeart/2018/2/layout/IconLabelList"/>
    <dgm:cxn modelId="{20E9648A-C490-4878-8F13-6A77172706C0}" type="presParOf" srcId="{CCC77D76-C5CE-427C-82FB-A103A8FEB466}" destId="{A865B955-F9F9-4700-B3CC-B9CE519F283F}" srcOrd="2" destOrd="0" presId="urn:microsoft.com/office/officeart/2018/2/layout/IconLabelList"/>
    <dgm:cxn modelId="{F10253E1-A9A6-4023-BDB1-7EDAE8660837}" type="presParOf" srcId="{85034CCA-A523-43FD-B8B8-19D5A86880AE}" destId="{8E61EE6E-B0D3-4D65-AF25-A5265C4B3066}" srcOrd="1" destOrd="0" presId="urn:microsoft.com/office/officeart/2018/2/layout/IconLabelList"/>
    <dgm:cxn modelId="{2A340EE7-3991-4049-BABD-89ADE8E20899}" type="presParOf" srcId="{85034CCA-A523-43FD-B8B8-19D5A86880AE}" destId="{3D495B14-B60E-4B43-9C8C-C27653E6916B}" srcOrd="2" destOrd="0" presId="urn:microsoft.com/office/officeart/2018/2/layout/IconLabelList"/>
    <dgm:cxn modelId="{E9F73115-8861-4A1E-A6B3-6B1892CD6FA6}" type="presParOf" srcId="{3D495B14-B60E-4B43-9C8C-C27653E6916B}" destId="{822EE671-D659-4DED-A469-B83E409F1F76}" srcOrd="0" destOrd="0" presId="urn:microsoft.com/office/officeart/2018/2/layout/IconLabelList"/>
    <dgm:cxn modelId="{63955689-2FA6-4601-987D-9002F59CE48C}" type="presParOf" srcId="{3D495B14-B60E-4B43-9C8C-C27653E6916B}" destId="{097B0EF2-A621-4382-BF1D-3FB48288AA0E}" srcOrd="1" destOrd="0" presId="urn:microsoft.com/office/officeart/2018/2/layout/IconLabelList"/>
    <dgm:cxn modelId="{F55E1A49-C441-4E89-9108-22B3854A78FA}" type="presParOf" srcId="{3D495B14-B60E-4B43-9C8C-C27653E6916B}" destId="{13811F10-F60E-49AB-8F77-A1094D2C7075}" srcOrd="2" destOrd="0" presId="urn:microsoft.com/office/officeart/2018/2/layout/IconLabelList"/>
    <dgm:cxn modelId="{08C7DFFA-E111-48C4-8763-3BEFC3590525}" type="presParOf" srcId="{85034CCA-A523-43FD-B8B8-19D5A86880AE}" destId="{5417E0CF-9B35-46E0-AC33-0FE41D9D1B22}" srcOrd="3" destOrd="0" presId="urn:microsoft.com/office/officeart/2018/2/layout/IconLabelList"/>
    <dgm:cxn modelId="{53652DCB-25D4-4618-B7CF-84798A62FDD0}" type="presParOf" srcId="{85034CCA-A523-43FD-B8B8-19D5A86880AE}" destId="{B812FD7E-14BD-40D9-ACD8-1C00554C3F4C}" srcOrd="4" destOrd="0" presId="urn:microsoft.com/office/officeart/2018/2/layout/IconLabelList"/>
    <dgm:cxn modelId="{8EEBED13-59C0-484D-8CA6-351DBC81D37E}" type="presParOf" srcId="{B812FD7E-14BD-40D9-ACD8-1C00554C3F4C}" destId="{125CC433-090E-4F22-AF26-51693070390F}" srcOrd="0" destOrd="0" presId="urn:microsoft.com/office/officeart/2018/2/layout/IconLabelList"/>
    <dgm:cxn modelId="{44AE8E58-0240-44FA-9522-DB536D385587}" type="presParOf" srcId="{B812FD7E-14BD-40D9-ACD8-1C00554C3F4C}" destId="{582C672F-7AD6-40FE-BCA7-06D4E8CE3DB2}" srcOrd="1" destOrd="0" presId="urn:microsoft.com/office/officeart/2018/2/layout/IconLabelList"/>
    <dgm:cxn modelId="{50535AF1-0644-439B-A768-08CD6F89E286}" type="presParOf" srcId="{B812FD7E-14BD-40D9-ACD8-1C00554C3F4C}" destId="{F6428BBB-3D7C-4A27-B8BF-A4B6AF1E3EB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D6791-945A-4120-8929-3CAEB479C1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B11B82-95E7-4F2E-BD39-668EFEB6B360}">
      <dgm:prSet/>
      <dgm:spPr/>
      <dgm:t>
        <a:bodyPr/>
        <a:lstStyle/>
        <a:p>
          <a:r>
            <a:rPr lang="en-US" b="1"/>
            <a:t>Why Little Wandle?  </a:t>
          </a:r>
          <a:endParaRPr lang="en-US"/>
        </a:p>
      </dgm:t>
    </dgm:pt>
    <dgm:pt modelId="{00081534-89D0-4B66-AC11-52094E026F9A}" type="parTrans" cxnId="{EA0E58E7-0151-45C0-966C-BBD29EBD7DF9}">
      <dgm:prSet/>
      <dgm:spPr/>
      <dgm:t>
        <a:bodyPr/>
        <a:lstStyle/>
        <a:p>
          <a:endParaRPr lang="en-US"/>
        </a:p>
      </dgm:t>
    </dgm:pt>
    <dgm:pt modelId="{67C976F0-C5B8-4789-924C-6DF15FE963F1}" type="sibTrans" cxnId="{EA0E58E7-0151-45C0-966C-BBD29EBD7DF9}">
      <dgm:prSet/>
      <dgm:spPr/>
      <dgm:t>
        <a:bodyPr/>
        <a:lstStyle/>
        <a:p>
          <a:endParaRPr lang="en-US"/>
        </a:p>
      </dgm:t>
    </dgm:pt>
    <dgm:pt modelId="{57A5C421-308D-47F3-890F-6C09DB7D91BA}">
      <dgm:prSet/>
      <dgm:spPr/>
      <dgm:t>
        <a:bodyPr/>
        <a:lstStyle/>
        <a:p>
          <a:r>
            <a:rPr lang="en-US"/>
            <a:t>Excellent training for all staff to ensure consistency.</a:t>
          </a:r>
        </a:p>
      </dgm:t>
    </dgm:pt>
    <dgm:pt modelId="{9E1BBA9B-F384-4476-898C-CB4BF8D367C2}" type="parTrans" cxnId="{FED9A5F2-09D0-423C-89B9-DAC695A4CA9D}">
      <dgm:prSet/>
      <dgm:spPr/>
      <dgm:t>
        <a:bodyPr/>
        <a:lstStyle/>
        <a:p>
          <a:endParaRPr lang="en-US"/>
        </a:p>
      </dgm:t>
    </dgm:pt>
    <dgm:pt modelId="{7D36678E-981C-4973-B5D1-BEC7AFA61F69}" type="sibTrans" cxnId="{FED9A5F2-09D0-423C-89B9-DAC695A4CA9D}">
      <dgm:prSet/>
      <dgm:spPr/>
      <dgm:t>
        <a:bodyPr/>
        <a:lstStyle/>
        <a:p>
          <a:endParaRPr lang="en-US"/>
        </a:p>
      </dgm:t>
    </dgm:pt>
    <dgm:pt modelId="{AD080520-A423-4CB4-8E1F-F67F118B825A}">
      <dgm:prSet/>
      <dgm:spPr/>
      <dgm:t>
        <a:bodyPr/>
        <a:lstStyle/>
        <a:p>
          <a:r>
            <a:rPr lang="en-US"/>
            <a:t>Every aspect of phonics and reading included in a detailed, thorough and systematic approach.</a:t>
          </a:r>
        </a:p>
      </dgm:t>
    </dgm:pt>
    <dgm:pt modelId="{944CB2D6-0379-4803-B203-6ACD0635DDE6}" type="parTrans" cxnId="{749F9858-FA32-42A1-A095-AB29FACDCADE}">
      <dgm:prSet/>
      <dgm:spPr/>
      <dgm:t>
        <a:bodyPr/>
        <a:lstStyle/>
        <a:p>
          <a:endParaRPr lang="en-US"/>
        </a:p>
      </dgm:t>
    </dgm:pt>
    <dgm:pt modelId="{37102F55-394C-4702-9277-1894BC1D937F}" type="sibTrans" cxnId="{749F9858-FA32-42A1-A095-AB29FACDCADE}">
      <dgm:prSet/>
      <dgm:spPr/>
      <dgm:t>
        <a:bodyPr/>
        <a:lstStyle/>
        <a:p>
          <a:endParaRPr lang="en-US"/>
        </a:p>
      </dgm:t>
    </dgm:pt>
    <dgm:pt modelId="{7CFF2C96-91CE-4AFA-8A0E-EC122A59FBB3}">
      <dgm:prSet/>
      <dgm:spPr/>
      <dgm:t>
        <a:bodyPr/>
        <a:lstStyle/>
        <a:p>
          <a:r>
            <a:rPr lang="en-US"/>
            <a:t>Engaging resources without distracting from the learning.</a:t>
          </a:r>
        </a:p>
      </dgm:t>
    </dgm:pt>
    <dgm:pt modelId="{993A3F1B-9015-4E16-B7BA-39F4DC39E55D}" type="parTrans" cxnId="{7E676074-578E-4557-9F76-67C585BC979F}">
      <dgm:prSet/>
      <dgm:spPr/>
      <dgm:t>
        <a:bodyPr/>
        <a:lstStyle/>
        <a:p>
          <a:endParaRPr lang="en-US"/>
        </a:p>
      </dgm:t>
    </dgm:pt>
    <dgm:pt modelId="{9F8A9852-59C0-4061-8A17-83011AB65A20}" type="sibTrans" cxnId="{7E676074-578E-4557-9F76-67C585BC979F}">
      <dgm:prSet/>
      <dgm:spPr/>
      <dgm:t>
        <a:bodyPr/>
        <a:lstStyle/>
        <a:p>
          <a:endParaRPr lang="en-US"/>
        </a:p>
      </dgm:t>
    </dgm:pt>
    <dgm:pt modelId="{3065CD6C-B349-4BD3-AC11-DDEC3891D34A}">
      <dgm:prSet/>
      <dgm:spPr/>
      <dgm:t>
        <a:bodyPr/>
        <a:lstStyle/>
        <a:p>
          <a:r>
            <a:rPr lang="en-US"/>
            <a:t>Comprehensive system for identifying and supporting children requiring extra help </a:t>
          </a:r>
        </a:p>
      </dgm:t>
    </dgm:pt>
    <dgm:pt modelId="{FD8A30FE-F784-4C44-9E8C-48075D9EBD5C}" type="parTrans" cxnId="{BBCB27D2-2230-4891-B32E-6A40C62743F8}">
      <dgm:prSet/>
      <dgm:spPr/>
      <dgm:t>
        <a:bodyPr/>
        <a:lstStyle/>
        <a:p>
          <a:endParaRPr lang="en-US"/>
        </a:p>
      </dgm:t>
    </dgm:pt>
    <dgm:pt modelId="{1FADC13D-DA79-4546-A0ED-BE6BCE41B3E3}" type="sibTrans" cxnId="{BBCB27D2-2230-4891-B32E-6A40C62743F8}">
      <dgm:prSet/>
      <dgm:spPr/>
      <dgm:t>
        <a:bodyPr/>
        <a:lstStyle/>
        <a:p>
          <a:endParaRPr lang="en-US"/>
        </a:p>
      </dgm:t>
    </dgm:pt>
    <dgm:pt modelId="{182EEF03-1A64-4720-8DF6-3E6299633361}">
      <dgm:prSet/>
      <dgm:spPr/>
      <dgm:t>
        <a:bodyPr/>
        <a:lstStyle/>
        <a:p>
          <a:r>
            <a:rPr lang="en-US"/>
            <a:t>Useful support for parents.  </a:t>
          </a:r>
        </a:p>
      </dgm:t>
    </dgm:pt>
    <dgm:pt modelId="{655C1DE3-53A8-4A7E-9E27-F3BB710B368C}" type="parTrans" cxnId="{A16C427E-7E1B-4825-ADA8-F4E4FDFD093B}">
      <dgm:prSet/>
      <dgm:spPr/>
      <dgm:t>
        <a:bodyPr/>
        <a:lstStyle/>
        <a:p>
          <a:endParaRPr lang="en-US"/>
        </a:p>
      </dgm:t>
    </dgm:pt>
    <dgm:pt modelId="{BF9BDDAB-6C37-42B8-89EC-148534BA1025}" type="sibTrans" cxnId="{A16C427E-7E1B-4825-ADA8-F4E4FDFD093B}">
      <dgm:prSet/>
      <dgm:spPr/>
      <dgm:t>
        <a:bodyPr/>
        <a:lstStyle/>
        <a:p>
          <a:endParaRPr lang="en-US"/>
        </a:p>
      </dgm:t>
    </dgm:pt>
    <dgm:pt modelId="{AD895DAC-6B89-4134-ACFD-527A64FF7074}" type="pres">
      <dgm:prSet presAssocID="{87CD6791-945A-4120-8929-3CAEB479C150}" presName="linear" presStyleCnt="0">
        <dgm:presLayoutVars>
          <dgm:animLvl val="lvl"/>
          <dgm:resizeHandles val="exact"/>
        </dgm:presLayoutVars>
      </dgm:prSet>
      <dgm:spPr/>
    </dgm:pt>
    <dgm:pt modelId="{977EE9B2-25C3-4541-B2CB-61568F9F9F28}" type="pres">
      <dgm:prSet presAssocID="{88B11B82-95E7-4F2E-BD39-668EFEB6B3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EA34107-0607-4812-994C-575A884D709F}" type="pres">
      <dgm:prSet presAssocID="{67C976F0-C5B8-4789-924C-6DF15FE963F1}" presName="spacer" presStyleCnt="0"/>
      <dgm:spPr/>
    </dgm:pt>
    <dgm:pt modelId="{C0D6F5C3-7366-4788-967E-54D1167916D0}" type="pres">
      <dgm:prSet presAssocID="{57A5C421-308D-47F3-890F-6C09DB7D91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CA7ACEA-4480-451F-A3B1-9B6EF6015874}" type="pres">
      <dgm:prSet presAssocID="{7D36678E-981C-4973-B5D1-BEC7AFA61F69}" presName="spacer" presStyleCnt="0"/>
      <dgm:spPr/>
    </dgm:pt>
    <dgm:pt modelId="{B2D6CE90-6F87-4BA1-9CC3-0D0EE764DD2A}" type="pres">
      <dgm:prSet presAssocID="{AD080520-A423-4CB4-8E1F-F67F118B825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E08C4E-0F7E-41D0-92E0-73AC847CD21A}" type="pres">
      <dgm:prSet presAssocID="{37102F55-394C-4702-9277-1894BC1D937F}" presName="spacer" presStyleCnt="0"/>
      <dgm:spPr/>
    </dgm:pt>
    <dgm:pt modelId="{BE769721-B0CA-4336-A07D-440A51C841CB}" type="pres">
      <dgm:prSet presAssocID="{7CFF2C96-91CE-4AFA-8A0E-EC122A59FBB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8761CC3-ED15-4B25-85FF-F3958299ABA0}" type="pres">
      <dgm:prSet presAssocID="{9F8A9852-59C0-4061-8A17-83011AB65A20}" presName="spacer" presStyleCnt="0"/>
      <dgm:spPr/>
    </dgm:pt>
    <dgm:pt modelId="{BDF3D6AE-9ABA-4EAA-AC01-7C2239ED3EDE}" type="pres">
      <dgm:prSet presAssocID="{3065CD6C-B349-4BD3-AC11-DDEC3891D34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E85393-C9F6-47DB-A035-7D1647A0CFAF}" type="pres">
      <dgm:prSet presAssocID="{1FADC13D-DA79-4546-A0ED-BE6BCE41B3E3}" presName="spacer" presStyleCnt="0"/>
      <dgm:spPr/>
    </dgm:pt>
    <dgm:pt modelId="{80422F2E-63FC-4AD6-9E1A-38411DB99E06}" type="pres">
      <dgm:prSet presAssocID="{182EEF03-1A64-4720-8DF6-3E629963336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50D5133-2DAE-4BB2-BA3C-A8321969F90E}" type="presOf" srcId="{AD080520-A423-4CB4-8E1F-F67F118B825A}" destId="{B2D6CE90-6F87-4BA1-9CC3-0D0EE764DD2A}" srcOrd="0" destOrd="0" presId="urn:microsoft.com/office/officeart/2005/8/layout/vList2"/>
    <dgm:cxn modelId="{E6F11F5C-8548-4B05-846C-F4E2DC8824C8}" type="presOf" srcId="{182EEF03-1A64-4720-8DF6-3E6299633361}" destId="{80422F2E-63FC-4AD6-9E1A-38411DB99E06}" srcOrd="0" destOrd="0" presId="urn:microsoft.com/office/officeart/2005/8/layout/vList2"/>
    <dgm:cxn modelId="{7E676074-578E-4557-9F76-67C585BC979F}" srcId="{87CD6791-945A-4120-8929-3CAEB479C150}" destId="{7CFF2C96-91CE-4AFA-8A0E-EC122A59FBB3}" srcOrd="3" destOrd="0" parTransId="{993A3F1B-9015-4E16-B7BA-39F4DC39E55D}" sibTransId="{9F8A9852-59C0-4061-8A17-83011AB65A20}"/>
    <dgm:cxn modelId="{7A7CA774-1A7D-4C2A-9159-61AE7123A031}" type="presOf" srcId="{3065CD6C-B349-4BD3-AC11-DDEC3891D34A}" destId="{BDF3D6AE-9ABA-4EAA-AC01-7C2239ED3EDE}" srcOrd="0" destOrd="0" presId="urn:microsoft.com/office/officeart/2005/8/layout/vList2"/>
    <dgm:cxn modelId="{C5CDE555-9122-4BA2-991F-6194B1476495}" type="presOf" srcId="{7CFF2C96-91CE-4AFA-8A0E-EC122A59FBB3}" destId="{BE769721-B0CA-4336-A07D-440A51C841CB}" srcOrd="0" destOrd="0" presId="urn:microsoft.com/office/officeart/2005/8/layout/vList2"/>
    <dgm:cxn modelId="{749F9858-FA32-42A1-A095-AB29FACDCADE}" srcId="{87CD6791-945A-4120-8929-3CAEB479C150}" destId="{AD080520-A423-4CB4-8E1F-F67F118B825A}" srcOrd="2" destOrd="0" parTransId="{944CB2D6-0379-4803-B203-6ACD0635DDE6}" sibTransId="{37102F55-394C-4702-9277-1894BC1D937F}"/>
    <dgm:cxn modelId="{A16C427E-7E1B-4825-ADA8-F4E4FDFD093B}" srcId="{87CD6791-945A-4120-8929-3CAEB479C150}" destId="{182EEF03-1A64-4720-8DF6-3E6299633361}" srcOrd="5" destOrd="0" parTransId="{655C1DE3-53A8-4A7E-9E27-F3BB710B368C}" sibTransId="{BF9BDDAB-6C37-42B8-89EC-148534BA1025}"/>
    <dgm:cxn modelId="{F98E4DAB-98C1-4C4A-BD4B-CA14DDC9F41E}" type="presOf" srcId="{87CD6791-945A-4120-8929-3CAEB479C150}" destId="{AD895DAC-6B89-4134-ACFD-527A64FF7074}" srcOrd="0" destOrd="0" presId="urn:microsoft.com/office/officeart/2005/8/layout/vList2"/>
    <dgm:cxn modelId="{BBCB27D2-2230-4891-B32E-6A40C62743F8}" srcId="{87CD6791-945A-4120-8929-3CAEB479C150}" destId="{3065CD6C-B349-4BD3-AC11-DDEC3891D34A}" srcOrd="4" destOrd="0" parTransId="{FD8A30FE-F784-4C44-9E8C-48075D9EBD5C}" sibTransId="{1FADC13D-DA79-4546-A0ED-BE6BCE41B3E3}"/>
    <dgm:cxn modelId="{272030DA-5D8F-4B9B-9123-6BD2EC0716E2}" type="presOf" srcId="{57A5C421-308D-47F3-890F-6C09DB7D91BA}" destId="{C0D6F5C3-7366-4788-967E-54D1167916D0}" srcOrd="0" destOrd="0" presId="urn:microsoft.com/office/officeart/2005/8/layout/vList2"/>
    <dgm:cxn modelId="{EA0E58E7-0151-45C0-966C-BBD29EBD7DF9}" srcId="{87CD6791-945A-4120-8929-3CAEB479C150}" destId="{88B11B82-95E7-4F2E-BD39-668EFEB6B360}" srcOrd="0" destOrd="0" parTransId="{00081534-89D0-4B66-AC11-52094E026F9A}" sibTransId="{67C976F0-C5B8-4789-924C-6DF15FE963F1}"/>
    <dgm:cxn modelId="{50598DEC-6D95-4177-B6C7-009A9F79FA07}" type="presOf" srcId="{88B11B82-95E7-4F2E-BD39-668EFEB6B360}" destId="{977EE9B2-25C3-4541-B2CB-61568F9F9F28}" srcOrd="0" destOrd="0" presId="urn:microsoft.com/office/officeart/2005/8/layout/vList2"/>
    <dgm:cxn modelId="{FED9A5F2-09D0-423C-89B9-DAC695A4CA9D}" srcId="{87CD6791-945A-4120-8929-3CAEB479C150}" destId="{57A5C421-308D-47F3-890F-6C09DB7D91BA}" srcOrd="1" destOrd="0" parTransId="{9E1BBA9B-F384-4476-898C-CB4BF8D367C2}" sibTransId="{7D36678E-981C-4973-B5D1-BEC7AFA61F69}"/>
    <dgm:cxn modelId="{D913DAC8-BAD5-407C-9037-FBBCAD306031}" type="presParOf" srcId="{AD895DAC-6B89-4134-ACFD-527A64FF7074}" destId="{977EE9B2-25C3-4541-B2CB-61568F9F9F28}" srcOrd="0" destOrd="0" presId="urn:microsoft.com/office/officeart/2005/8/layout/vList2"/>
    <dgm:cxn modelId="{93CB7365-7CB6-4CE5-87C0-78CAEEB75711}" type="presParOf" srcId="{AD895DAC-6B89-4134-ACFD-527A64FF7074}" destId="{EEA34107-0607-4812-994C-575A884D709F}" srcOrd="1" destOrd="0" presId="urn:microsoft.com/office/officeart/2005/8/layout/vList2"/>
    <dgm:cxn modelId="{7FB56418-1500-4275-879D-DC0AA866715D}" type="presParOf" srcId="{AD895DAC-6B89-4134-ACFD-527A64FF7074}" destId="{C0D6F5C3-7366-4788-967E-54D1167916D0}" srcOrd="2" destOrd="0" presId="urn:microsoft.com/office/officeart/2005/8/layout/vList2"/>
    <dgm:cxn modelId="{497DE2F1-EECA-4F12-8173-A7C90822CCD7}" type="presParOf" srcId="{AD895DAC-6B89-4134-ACFD-527A64FF7074}" destId="{FCA7ACEA-4480-451F-A3B1-9B6EF6015874}" srcOrd="3" destOrd="0" presId="urn:microsoft.com/office/officeart/2005/8/layout/vList2"/>
    <dgm:cxn modelId="{CB156DEA-311E-4B59-AFB6-346E887AF236}" type="presParOf" srcId="{AD895DAC-6B89-4134-ACFD-527A64FF7074}" destId="{B2D6CE90-6F87-4BA1-9CC3-0D0EE764DD2A}" srcOrd="4" destOrd="0" presId="urn:microsoft.com/office/officeart/2005/8/layout/vList2"/>
    <dgm:cxn modelId="{BE7E59E7-BC91-412D-819D-8FA638FDF7CA}" type="presParOf" srcId="{AD895DAC-6B89-4134-ACFD-527A64FF7074}" destId="{41E08C4E-0F7E-41D0-92E0-73AC847CD21A}" srcOrd="5" destOrd="0" presId="urn:microsoft.com/office/officeart/2005/8/layout/vList2"/>
    <dgm:cxn modelId="{3E781EBF-DC5F-4A38-AE8D-FDC3A9116A93}" type="presParOf" srcId="{AD895DAC-6B89-4134-ACFD-527A64FF7074}" destId="{BE769721-B0CA-4336-A07D-440A51C841CB}" srcOrd="6" destOrd="0" presId="urn:microsoft.com/office/officeart/2005/8/layout/vList2"/>
    <dgm:cxn modelId="{91639C10-DBEC-42BF-8648-0ADF3A52043E}" type="presParOf" srcId="{AD895DAC-6B89-4134-ACFD-527A64FF7074}" destId="{18761CC3-ED15-4B25-85FF-F3958299ABA0}" srcOrd="7" destOrd="0" presId="urn:microsoft.com/office/officeart/2005/8/layout/vList2"/>
    <dgm:cxn modelId="{08F3581D-ED36-4507-A2AE-C679D6AB6770}" type="presParOf" srcId="{AD895DAC-6B89-4134-ACFD-527A64FF7074}" destId="{BDF3D6AE-9ABA-4EAA-AC01-7C2239ED3EDE}" srcOrd="8" destOrd="0" presId="urn:microsoft.com/office/officeart/2005/8/layout/vList2"/>
    <dgm:cxn modelId="{5CAAE292-823F-4736-930C-9E110B8A87F5}" type="presParOf" srcId="{AD895DAC-6B89-4134-ACFD-527A64FF7074}" destId="{27E85393-C9F6-47DB-A035-7D1647A0CFAF}" srcOrd="9" destOrd="0" presId="urn:microsoft.com/office/officeart/2005/8/layout/vList2"/>
    <dgm:cxn modelId="{15A38208-6372-46DA-8E79-70442C19721B}" type="presParOf" srcId="{AD895DAC-6B89-4134-ACFD-527A64FF7074}" destId="{80422F2E-63FC-4AD6-9E1A-38411DB99E0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B5A13-819A-45DB-B41F-CE0CB7AF120D}">
      <dsp:nvSpPr>
        <dsp:cNvPr id="0" name=""/>
        <dsp:cNvSpPr/>
      </dsp:nvSpPr>
      <dsp:spPr>
        <a:xfrm>
          <a:off x="750914" y="531863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5B955-F9F9-4700-B3CC-B9CE519F283F}">
      <dsp:nvSpPr>
        <dsp:cNvPr id="0" name=""/>
        <dsp:cNvSpPr/>
      </dsp:nvSpPr>
      <dsp:spPr>
        <a:xfrm>
          <a:off x="90151" y="2132464"/>
          <a:ext cx="2402775" cy="186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is Phonics?</a:t>
          </a:r>
          <a:endParaRPr lang="en-US" sz="1100" kern="1200" dirty="0"/>
        </a:p>
      </dsp:txBody>
      <dsp:txXfrm>
        <a:off x="90151" y="2132464"/>
        <a:ext cx="2402775" cy="1861634"/>
      </dsp:txXfrm>
    </dsp:sp>
    <dsp:sp modelId="{822EE671-D659-4DED-A469-B83E409F1F76}">
      <dsp:nvSpPr>
        <dsp:cNvPr id="0" name=""/>
        <dsp:cNvSpPr/>
      </dsp:nvSpPr>
      <dsp:spPr>
        <a:xfrm>
          <a:off x="3574175" y="531863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11F10-F60E-49AB-8F77-A1094D2C7075}">
      <dsp:nvSpPr>
        <dsp:cNvPr id="0" name=""/>
        <dsp:cNvSpPr/>
      </dsp:nvSpPr>
      <dsp:spPr>
        <a:xfrm>
          <a:off x="2913412" y="2132464"/>
          <a:ext cx="2402775" cy="186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Phonics is a way of teaching children how to read and write.</a:t>
          </a:r>
          <a:endParaRPr lang="en-US" sz="2400" kern="1200" dirty="0"/>
        </a:p>
      </dsp:txBody>
      <dsp:txXfrm>
        <a:off x="2913412" y="2132464"/>
        <a:ext cx="2402775" cy="1861634"/>
      </dsp:txXfrm>
    </dsp:sp>
    <dsp:sp modelId="{125CC433-090E-4F22-AF26-51693070390F}">
      <dsp:nvSpPr>
        <dsp:cNvPr id="0" name=""/>
        <dsp:cNvSpPr/>
      </dsp:nvSpPr>
      <dsp:spPr>
        <a:xfrm>
          <a:off x="6397436" y="531863"/>
          <a:ext cx="1081248" cy="1081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28BBB-3D7C-4A27-B8BF-A4B6AF1E3EBC}">
      <dsp:nvSpPr>
        <dsp:cNvPr id="0" name=""/>
        <dsp:cNvSpPr/>
      </dsp:nvSpPr>
      <dsp:spPr>
        <a:xfrm>
          <a:off x="5736673" y="2132464"/>
          <a:ext cx="2402775" cy="186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helps children hear, identify and use different sounds that distinguish one word from another in the English language</a:t>
          </a:r>
          <a:endParaRPr lang="en-US" sz="2000" kern="1200" dirty="0"/>
        </a:p>
      </dsp:txBody>
      <dsp:txXfrm>
        <a:off x="5736673" y="2132464"/>
        <a:ext cx="2402775" cy="1861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E9B2-25C3-4541-B2CB-61568F9F9F28}">
      <dsp:nvSpPr>
        <dsp:cNvPr id="0" name=""/>
        <dsp:cNvSpPr/>
      </dsp:nvSpPr>
      <dsp:spPr>
        <a:xfrm>
          <a:off x="0" y="65802"/>
          <a:ext cx="8678864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Why Little Wandle?  </a:t>
          </a:r>
          <a:endParaRPr lang="en-US" sz="1200" kern="1200"/>
        </a:p>
      </dsp:txBody>
      <dsp:txXfrm>
        <a:off x="14050" y="79852"/>
        <a:ext cx="8650764" cy="259719"/>
      </dsp:txXfrm>
    </dsp:sp>
    <dsp:sp modelId="{C0D6F5C3-7366-4788-967E-54D1167916D0}">
      <dsp:nvSpPr>
        <dsp:cNvPr id="0" name=""/>
        <dsp:cNvSpPr/>
      </dsp:nvSpPr>
      <dsp:spPr>
        <a:xfrm>
          <a:off x="0" y="388182"/>
          <a:ext cx="8678864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Excellent training for all staff to ensure consistency.</a:t>
          </a:r>
        </a:p>
      </dsp:txBody>
      <dsp:txXfrm>
        <a:off x="14050" y="402232"/>
        <a:ext cx="8650764" cy="259719"/>
      </dsp:txXfrm>
    </dsp:sp>
    <dsp:sp modelId="{B2D6CE90-6F87-4BA1-9CC3-0D0EE764DD2A}">
      <dsp:nvSpPr>
        <dsp:cNvPr id="0" name=""/>
        <dsp:cNvSpPr/>
      </dsp:nvSpPr>
      <dsp:spPr>
        <a:xfrm>
          <a:off x="0" y="710562"/>
          <a:ext cx="8678864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Every aspect of phonics and reading included in a detailed, thorough and systematic approach.</a:t>
          </a:r>
        </a:p>
      </dsp:txBody>
      <dsp:txXfrm>
        <a:off x="14050" y="724612"/>
        <a:ext cx="8650764" cy="259719"/>
      </dsp:txXfrm>
    </dsp:sp>
    <dsp:sp modelId="{BE769721-B0CA-4336-A07D-440A51C841CB}">
      <dsp:nvSpPr>
        <dsp:cNvPr id="0" name=""/>
        <dsp:cNvSpPr/>
      </dsp:nvSpPr>
      <dsp:spPr>
        <a:xfrm>
          <a:off x="0" y="1032942"/>
          <a:ext cx="8678864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Engaging resources without distracting from the learning.</a:t>
          </a:r>
        </a:p>
      </dsp:txBody>
      <dsp:txXfrm>
        <a:off x="14050" y="1046992"/>
        <a:ext cx="8650764" cy="259719"/>
      </dsp:txXfrm>
    </dsp:sp>
    <dsp:sp modelId="{BDF3D6AE-9ABA-4EAA-AC01-7C2239ED3EDE}">
      <dsp:nvSpPr>
        <dsp:cNvPr id="0" name=""/>
        <dsp:cNvSpPr/>
      </dsp:nvSpPr>
      <dsp:spPr>
        <a:xfrm>
          <a:off x="0" y="1355322"/>
          <a:ext cx="8678864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Comprehensive system for identifying and supporting children requiring extra help </a:t>
          </a:r>
        </a:p>
      </dsp:txBody>
      <dsp:txXfrm>
        <a:off x="14050" y="1369372"/>
        <a:ext cx="8650764" cy="259719"/>
      </dsp:txXfrm>
    </dsp:sp>
    <dsp:sp modelId="{80422F2E-63FC-4AD6-9E1A-38411DB99E06}">
      <dsp:nvSpPr>
        <dsp:cNvPr id="0" name=""/>
        <dsp:cNvSpPr/>
      </dsp:nvSpPr>
      <dsp:spPr>
        <a:xfrm>
          <a:off x="0" y="1677702"/>
          <a:ext cx="8678864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Useful support for parents.  </a:t>
          </a:r>
        </a:p>
      </dsp:txBody>
      <dsp:txXfrm>
        <a:off x="14050" y="1691752"/>
        <a:ext cx="8650764" cy="25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pneumonic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line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</a:t>
            </a:r>
            <a:r>
              <a:rPr lang="en-US" dirty="0" err="1"/>
              <a:t>childs</a:t>
            </a:r>
            <a:r>
              <a:rPr lang="en-US" dirty="0"/>
              <a:t> success  - it has to be a positive experience</a:t>
            </a:r>
          </a:p>
          <a:p>
            <a:r>
              <a:rPr lang="en-US" dirty="0" err="1"/>
              <a:t>Whats</a:t>
            </a:r>
            <a:r>
              <a:rPr lang="en-US" dirty="0"/>
              <a:t>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that</a:t>
            </a:r>
            <a:r>
              <a:rPr lang="mr-IN" dirty="0"/>
              <a:t>’</a:t>
            </a:r>
            <a:r>
              <a:rPr lang="en-US" dirty="0"/>
              <a:t>s just the parents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06/10/2025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06/10/2025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06/10/2025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06/10/2025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06/10/2025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06/10/2025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06/10/2025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06/10/2025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06/10/2025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06/10/2025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06/10/2025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06/10/2025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crayon-alphabet-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80505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0CC1C-6AEC-435A-847A-F3A5CF09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1" y="1118009"/>
            <a:ext cx="3145681" cy="3180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our phonics information sharing session</a:t>
            </a: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DF955-95B1-18DA-AC96-18AF896C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599128"/>
            <a:ext cx="3487862" cy="33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F474A-4DBB-4CF2-804B-089812A4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70" y="804328"/>
            <a:ext cx="5059900" cy="1205821"/>
          </a:xfrm>
        </p:spPr>
        <p:txBody>
          <a:bodyPr>
            <a:normAutofit/>
          </a:bodyPr>
          <a:lstStyle/>
          <a:p>
            <a:r>
              <a:rPr lang="en-GB" sz="3500" b="1">
                <a:solidFill>
                  <a:srgbClr val="FEFFFF"/>
                </a:solidFill>
              </a:rPr>
              <a:t>Jargon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B1225-27B9-42F5-8251-E21C2F83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29" y="1254591"/>
            <a:ext cx="2777284" cy="527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3DAA-B215-41FF-AA79-A5CE923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41" y="2494450"/>
            <a:ext cx="4796221" cy="356315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+mj-lt"/>
              </a:rPr>
              <a:t>You may hear your children say….</a:t>
            </a:r>
            <a:r>
              <a:rPr lang="en-US" sz="1400" dirty="0">
                <a:latin typeface="+mj-lt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-phonics </a:t>
            </a:r>
            <a:r>
              <a:rPr lang="en-US" sz="1400" dirty="0">
                <a:latin typeface="+mj-lt"/>
              </a:rPr>
              <a:t>(also known as ‘synthetic phonics’) – The teaching of reading by developing awareness of the sounds in words and the corresponding letters used to represent those sounds.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phoneme</a:t>
            </a:r>
            <a:r>
              <a:rPr lang="en-US" sz="1400" dirty="0">
                <a:latin typeface="+mj-lt"/>
              </a:rPr>
              <a:t> - Any one of the 44 sounds which make up words in the English language.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-grapheme </a:t>
            </a:r>
            <a:r>
              <a:rPr lang="en-US" sz="1400" dirty="0">
                <a:latin typeface="+mj-lt"/>
              </a:rPr>
              <a:t>– How a phoneme is written down. There can be more than one way to spell a phoneme. </a:t>
            </a:r>
            <a:r>
              <a:rPr lang="en-US" sz="1400" dirty="0" err="1">
                <a:latin typeface="+mj-lt"/>
              </a:rPr>
              <a:t>E.g</a:t>
            </a:r>
            <a:r>
              <a:rPr lang="en-US" sz="1400" dirty="0">
                <a:latin typeface="+mj-lt"/>
              </a:rPr>
              <a:t>-the phoneme ‘ay’ is spelt differently in each of the words ‘w</a:t>
            </a:r>
            <a:r>
              <a:rPr lang="en-US" sz="1400" b="1" dirty="0">
                <a:latin typeface="+mj-lt"/>
              </a:rPr>
              <a:t>ay</a:t>
            </a:r>
            <a:r>
              <a:rPr lang="en-US" sz="1400" dirty="0">
                <a:latin typeface="+mj-lt"/>
              </a:rPr>
              <a:t>’, ‘m</a:t>
            </a:r>
            <a:r>
              <a:rPr lang="en-US" sz="1400" b="1" dirty="0">
                <a:latin typeface="+mj-lt"/>
              </a:rPr>
              <a:t>a</a:t>
            </a:r>
            <a:r>
              <a:rPr lang="en-US" sz="1400" dirty="0">
                <a:latin typeface="+mj-lt"/>
              </a:rPr>
              <a:t>k</a:t>
            </a:r>
            <a:r>
              <a:rPr lang="en-US" sz="1400" b="1" dirty="0">
                <a:latin typeface="+mj-lt"/>
              </a:rPr>
              <a:t>e</a:t>
            </a:r>
            <a:r>
              <a:rPr lang="en-US" sz="1400" dirty="0">
                <a:latin typeface="+mj-lt"/>
              </a:rPr>
              <a:t>’, ‘f</a:t>
            </a:r>
            <a:r>
              <a:rPr lang="en-US" sz="1400" b="1" dirty="0">
                <a:latin typeface="+mj-lt"/>
              </a:rPr>
              <a:t>ai</a:t>
            </a:r>
            <a:r>
              <a:rPr lang="en-US" sz="1400" dirty="0">
                <a:latin typeface="+mj-lt"/>
              </a:rPr>
              <a:t>l’, ‘gr</a:t>
            </a:r>
            <a:r>
              <a:rPr lang="en-US" sz="1400" b="1" dirty="0">
                <a:latin typeface="+mj-lt"/>
              </a:rPr>
              <a:t>ea</a:t>
            </a:r>
            <a:r>
              <a:rPr lang="en-US" sz="1400" dirty="0">
                <a:latin typeface="+mj-lt"/>
              </a:rPr>
              <a:t>t’, ‘sl</a:t>
            </a:r>
            <a:r>
              <a:rPr lang="en-US" sz="1400" b="1" dirty="0">
                <a:latin typeface="+mj-lt"/>
              </a:rPr>
              <a:t>eigh</a:t>
            </a:r>
            <a:r>
              <a:rPr lang="en-US" sz="1400" dirty="0">
                <a:latin typeface="+mj-lt"/>
              </a:rPr>
              <a:t>’ and ‘l</a:t>
            </a:r>
            <a:r>
              <a:rPr lang="en-US" sz="1400" b="1" dirty="0">
                <a:latin typeface="+mj-lt"/>
              </a:rPr>
              <a:t>a</a:t>
            </a:r>
            <a:r>
              <a:rPr lang="en-US" sz="1400" dirty="0">
                <a:latin typeface="+mj-lt"/>
              </a:rPr>
              <a:t>dy’.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-blending</a:t>
            </a:r>
            <a:r>
              <a:rPr lang="en-US" sz="1400" dirty="0">
                <a:latin typeface="+mj-lt"/>
              </a:rPr>
              <a:t> – Putting together the sounds in a word in order to read it, e.g.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+mj-lt"/>
              </a:rPr>
              <a:t>‘f – r – o – g, frog’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-segmenting</a:t>
            </a:r>
            <a:r>
              <a:rPr lang="en-US" sz="1400" dirty="0">
                <a:latin typeface="+mj-lt"/>
              </a:rPr>
              <a:t> – Breaking a word into sounds in order to spell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+mj-lt"/>
              </a:rPr>
              <a:t>them, e.g. ‘frog, f – r – o – g’’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-Digraph</a:t>
            </a:r>
            <a:r>
              <a:rPr lang="en-US" sz="1400" dirty="0">
                <a:latin typeface="+mj-lt"/>
              </a:rPr>
              <a:t>- 2 letters making one sound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latin typeface="+mj-lt"/>
              </a:rPr>
              <a:t>-Trigraph</a:t>
            </a:r>
            <a:r>
              <a:rPr lang="en-US" sz="1400" dirty="0">
                <a:latin typeface="+mj-lt"/>
              </a:rPr>
              <a:t>- 3 letters making one sound</a:t>
            </a:r>
            <a:endParaRPr lang="en-GB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FF0EF-D3F8-4163-9EBC-FE7DED10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91" y="2529756"/>
            <a:ext cx="1451463" cy="1833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83E46-DD7F-4177-9901-BBBAB2F7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905" y="4490560"/>
            <a:ext cx="1418255" cy="17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15" y="456987"/>
            <a:ext cx="3190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  <a:latin typeface="+mj-lt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j-lt"/>
              </a:rPr>
              <a:t>We want children to</a:t>
            </a:r>
          </a:p>
          <a:p>
            <a:r>
              <a:rPr lang="en-US" dirty="0">
                <a:solidFill>
                  <a:srgbClr val="3366FF"/>
                </a:solidFill>
                <a:latin typeface="+mj-lt"/>
              </a:rPr>
              <a:t> love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j-lt"/>
              </a:rPr>
              <a:t>Reading should be </a:t>
            </a:r>
          </a:p>
          <a:p>
            <a:r>
              <a:rPr lang="en-US" dirty="0">
                <a:solidFill>
                  <a:srgbClr val="3366FF"/>
                </a:solidFill>
                <a:latin typeface="+mj-lt"/>
              </a:rPr>
              <a:t>enjoyable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j-lt"/>
              </a:rPr>
              <a:t>We want children to read </a:t>
            </a:r>
          </a:p>
          <a:p>
            <a:r>
              <a:rPr lang="en-US" dirty="0">
                <a:solidFill>
                  <a:srgbClr val="3366FF"/>
                </a:solidFill>
                <a:latin typeface="+mj-lt"/>
              </a:rPr>
              <a:t>for pleasure and be life </a:t>
            </a:r>
          </a:p>
          <a:p>
            <a:r>
              <a:rPr lang="en-US" dirty="0">
                <a:solidFill>
                  <a:srgbClr val="3366FF"/>
                </a:solidFill>
                <a:latin typeface="+mj-lt"/>
              </a:rPr>
              <a:t>long readers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j-lt"/>
              </a:rPr>
              <a:t>Learning to read should be</a:t>
            </a:r>
          </a:p>
          <a:p>
            <a:r>
              <a:rPr lang="en-US" dirty="0">
                <a:solidFill>
                  <a:srgbClr val="3366FF"/>
                </a:solidFill>
                <a:latin typeface="+mj-lt"/>
              </a:rPr>
              <a:t> a positive experience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60" y="206826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9857" y="5616935"/>
            <a:ext cx="527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j-lt"/>
              </a:rPr>
              <a:t>Reading underpins children’s access to the curriculum </a:t>
            </a:r>
          </a:p>
          <a:p>
            <a:r>
              <a:rPr lang="en-US" dirty="0">
                <a:solidFill>
                  <a:srgbClr val="3366FF"/>
                </a:solidFill>
                <a:latin typeface="+mj-lt"/>
              </a:rPr>
              <a:t>and clearly impacts on their achievement</a:t>
            </a: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66" y="633852"/>
            <a:ext cx="1871681" cy="1768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641" y="2494450"/>
            <a:ext cx="4330413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Once children have a secure knowledge of a number of GPC’s (Grapheme Phoneme Correspondences) and are confidently blending, they will be ready for reading books.</a:t>
            </a:r>
            <a:endParaRPr lang="en-US" sz="16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Prior to this they may have wordless books which develop great language skills and teach children the layout of books and how to handle books</a:t>
            </a:r>
          </a:p>
        </p:txBody>
      </p:sp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20" y="2529756"/>
            <a:ext cx="1935239" cy="1833639"/>
          </a:xfrm>
          <a:prstGeom prst="rect">
            <a:avLst/>
          </a:prstGeom>
        </p:spPr>
      </p:pic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4490560"/>
            <a:ext cx="1881698" cy="17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" y="109098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38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+mj-lt"/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+mj-lt"/>
              </a:rPr>
              <a:t>Reading practice sessions are 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556" y="2952866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Taught by trained teacher or</a:t>
            </a:r>
          </a:p>
          <a:p>
            <a:r>
              <a:rPr lang="en-US" b="1" dirty="0">
                <a:solidFill>
                  <a:srgbClr val="3366FF"/>
                </a:solidFill>
                <a:latin typeface="+mj-lt"/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95" y="4962029"/>
            <a:ext cx="23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1137" y="2121869"/>
            <a:ext cx="15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+mj-lt"/>
              </a:rPr>
              <a:t>Books are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1137" y="2852203"/>
            <a:ext cx="261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matched to children’s</a:t>
            </a:r>
          </a:p>
          <a:p>
            <a:r>
              <a:rPr lang="en-US" b="1" dirty="0">
                <a:solidFill>
                  <a:srgbClr val="3366FF"/>
                </a:solidFill>
                <a:latin typeface="+mj-lt"/>
              </a:rPr>
              <a:t>secure phonic knowledge </a:t>
            </a:r>
          </a:p>
          <a:p>
            <a:r>
              <a:rPr lang="en-US" b="1" dirty="0">
                <a:solidFill>
                  <a:srgbClr val="3366FF"/>
                </a:solidFill>
                <a:latin typeface="+mj-lt"/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1137" y="4154201"/>
            <a:ext cx="181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 read 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7760" y="5146695"/>
            <a:ext cx="329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+mj-lt"/>
              </a:rPr>
              <a:t>Same matching book sent home 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8677" y="2177172"/>
            <a:ext cx="3914743" cy="404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Reading Practice Books carefully matched so children can read fluently and independently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3 Reads – each one begins with some quick sounds and words practice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Decoding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Prosody (intonation, expression)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 Comprehension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When children take their book home to read they should be 95% fluent.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Please do not worry that a book is too easy – your child needs to develop fluency and confidence in reading.  Re-reading a book  they have had before helps develop fluency – this is the goal.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24153" b="-2"/>
          <a:stretch/>
        </p:blipFill>
        <p:spPr>
          <a:xfrm>
            <a:off x="4983498" y="2492376"/>
            <a:ext cx="3192474" cy="31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EB5528-8165-4676-A0D5-57952D95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AB8E32-4FEE-49EB-8648-629F3964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948" y="1353980"/>
            <a:ext cx="3482052" cy="5257799"/>
          </a:xfrm>
          <a:prstGeom prst="rect">
            <a:avLst/>
          </a:prstGeom>
          <a:solidFill>
            <a:srgbClr val="FE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B20AE0A-4279-482A-A061-B2C2A9C5C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5660" y="900814"/>
            <a:ext cx="56971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4205AE5-3CD7-498A-9965-019393399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4656" y="633165"/>
            <a:ext cx="36199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E8636D1-EA1E-4E9C-82CE-DC0564AF8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34080"/>
            <a:ext cx="545664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015" y="703421"/>
            <a:ext cx="5100501" cy="4830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EFFFF"/>
                </a:solidFill>
              </a:rPr>
              <a:t>How do we decide which books children read?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EFFFF"/>
                </a:solidFill>
              </a:rPr>
              <a:t>Children are assessed, then LW matches which books Should be allocated for their secure phonic knowledge.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EFFFF"/>
                </a:solidFill>
              </a:rPr>
              <a:t>Once the children have read the text 3x at school we will then allocate that same book for them to read at home.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EFFFF"/>
                </a:solidFill>
              </a:rPr>
              <a:t>Share the front cover page before reading – this cover sounds and words contained in the book.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EFFFF"/>
                </a:solidFill>
              </a:rPr>
              <a:t>Celebrate, praise, talk about the book with you child.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E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E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820" y="1954546"/>
            <a:ext cx="1561470" cy="152633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84" y="1754766"/>
            <a:ext cx="1557901" cy="1923334"/>
          </a:xfrm>
          <a:prstGeom prst="rect">
            <a:avLst/>
          </a:prstGeom>
        </p:spPr>
      </p:pic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20" y="4403868"/>
            <a:ext cx="1561470" cy="1479492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84" y="4405558"/>
            <a:ext cx="1557901" cy="14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2940" y="525439"/>
            <a:ext cx="2502409" cy="165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Supporting at home.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Reading for pleasure books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9" y="375320"/>
            <a:ext cx="2561106" cy="3848658"/>
          </a:xfrm>
          <a:prstGeom prst="rect">
            <a:avLst/>
          </a:prstGeom>
        </p:spPr>
      </p:pic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78" y="375320"/>
            <a:ext cx="1657612" cy="1657612"/>
          </a:xfrm>
          <a:prstGeom prst="rect">
            <a:avLst/>
          </a:prstGeom>
        </p:spPr>
      </p:pic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2228770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49" y="2424609"/>
            <a:ext cx="1439493" cy="1799367"/>
          </a:xfrm>
          <a:prstGeom prst="rect">
            <a:avLst/>
          </a:prstGeom>
        </p:spPr>
      </p:pic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9" y="4911833"/>
            <a:ext cx="1441284" cy="144801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54" y="4911833"/>
            <a:ext cx="1448024" cy="1448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4969" y="2274490"/>
            <a:ext cx="3052171" cy="4270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Children can also bring home a ‘reading for pleasure book’ from our class library each week.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To become lifelong readers, it is essential that they read for pleasure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Children </a:t>
            </a:r>
            <a:r>
              <a:rPr lang="en-US" sz="1700" b="1" dirty="0"/>
              <a:t>may not </a:t>
            </a:r>
            <a:r>
              <a:rPr lang="en-US" sz="1700" dirty="0"/>
              <a:t>be able to read this book independently, but these books offer a wealth of opportunities for talking about the pictures and enjoying the story or information text.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Enjoy the book together and  foster a love of reading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011947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Phonics and Early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031" y="885651"/>
            <a:ext cx="4893915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Part 1 </a:t>
            </a:r>
            <a:r>
              <a:rPr lang="mr-IN" sz="2100" dirty="0">
                <a:latin typeface="+mj-lt"/>
              </a:rPr>
              <a:t>–</a:t>
            </a:r>
            <a:r>
              <a:rPr lang="en-US" sz="2100" dirty="0">
                <a:latin typeface="+mj-lt"/>
              </a:rPr>
              <a:t> information about how we teach phonics</a:t>
            </a:r>
          </a:p>
          <a:p>
            <a:pPr marL="0" indent="0">
              <a:buNone/>
            </a:pPr>
            <a:endParaRPr lang="en-US" sz="2100" dirty="0">
              <a:latin typeface="+mj-lt"/>
            </a:endParaRPr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Part 2 </a:t>
            </a:r>
            <a:r>
              <a:rPr lang="mr-IN" sz="2100" dirty="0">
                <a:latin typeface="+mj-lt"/>
              </a:rPr>
              <a:t>–</a:t>
            </a:r>
            <a:r>
              <a:rPr lang="en-US" sz="2100" dirty="0">
                <a:latin typeface="+mj-lt"/>
              </a:rPr>
              <a:t> information about how we teach reading</a:t>
            </a:r>
          </a:p>
          <a:p>
            <a:pPr marL="0" indent="0">
              <a:buNone/>
            </a:pPr>
            <a:endParaRPr lang="en-US" sz="2100" dirty="0">
              <a:latin typeface="+mj-lt"/>
            </a:endParaRPr>
          </a:p>
          <a:p>
            <a:pPr marL="0" indent="0">
              <a:buNone/>
            </a:pPr>
            <a:r>
              <a:rPr lang="en-US" sz="2100" dirty="0">
                <a:latin typeface="+mj-lt"/>
              </a:rPr>
              <a:t>Part 3 – supporting at home</a:t>
            </a:r>
          </a:p>
        </p:txBody>
      </p:sp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B26D7-914A-4141-AD29-52264EF4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20334" y="1381694"/>
            <a:ext cx="6499389" cy="428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25A17-DA6F-4B9F-86AA-869FD078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72" y="1574639"/>
            <a:ext cx="3084245" cy="3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8CF356-5807-459D-73C8-0A3D77CDA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27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8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9709F6-819A-4A9B-B299-52B516DA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956BBB-7B91-4BF1-8CC5-4F1F5C3E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331C4F13-3AB4-4BD8-B1A2-76809863E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52D8231F-00FF-4EE0-B405-28CC397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C80BB271-C270-4FB5-B9F1-D81F239E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1BDA5F0C-5FEC-4DA5-A154-3EC7AA69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42B9BC-62E1-4F01-AE2D-4143126B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543175"/>
            <a:ext cx="2539226" cy="3363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+mj-lt"/>
              </a:rPr>
              <a:t>The English language has:-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26 letters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44 sounds</a:t>
            </a: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Over 100 different ways to spell those sounds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6197D-EA9A-4B14-A507-FF31CB61B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7479" y="3348475"/>
            <a:ext cx="1987779" cy="170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274" y="2748375"/>
            <a:ext cx="1993072" cy="1101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274" y="4313759"/>
            <a:ext cx="1995761" cy="15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33606"/>
            <a:ext cx="738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35" y="1380370"/>
            <a:ext cx="243840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+mj-lt"/>
              </a:rPr>
              <a:t>littlewandlelettersandsounds.org.uk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412" y="349579"/>
            <a:ext cx="6305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+mj-lt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96825FE6-B0B4-F366-1A63-52B2578BA929}"/>
              </a:ext>
            </a:extLst>
          </p:cNvPr>
          <p:cNvGraphicFramePr/>
          <p:nvPr/>
        </p:nvGraphicFramePr>
        <p:xfrm>
          <a:off x="362499" y="4279259"/>
          <a:ext cx="8678864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5" y="1194209"/>
            <a:ext cx="2486333" cy="183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331" y="22376"/>
            <a:ext cx="488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+mj-lt"/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228" y="1585244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+mj-lt"/>
              </a:rPr>
              <a:t>Daily short sessions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003" y="2570542"/>
            <a:ext cx="2016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+mj-lt"/>
              </a:rPr>
              <a:t>Synthetic phonics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261" y="2109977"/>
            <a:ext cx="288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+mj-lt"/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003" y="3106539"/>
            <a:ext cx="2070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+mj-lt"/>
              </a:rPr>
              <a:t>Repeated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34444" y="3107960"/>
            <a:ext cx="2239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+mj-lt"/>
              </a:rPr>
              <a:t>m-u-s-t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0138" y="4957112"/>
            <a:ext cx="7635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j-lt"/>
              </a:rPr>
              <a:t>                                                                                     Correct pronunciation</a:t>
            </a:r>
          </a:p>
          <a:p>
            <a:r>
              <a:rPr lang="en-US" dirty="0">
                <a:latin typeface="+mj-lt"/>
              </a:rPr>
              <a:t>                                                         -                            is vital  - Videos on LW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https://www.littlewandlelettersandsounds.org.uk/resources/for-parents</a:t>
            </a:r>
            <a:r>
              <a:rPr lang="en-US" dirty="0">
                <a:latin typeface="+mj-lt"/>
              </a:rPr>
              <a:t>/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0352f7-476f-4eb0-a4f9-4187b5a784d3" xsi:nil="true"/>
    <lcf76f155ced4ddcb4097134ff3c332f xmlns="3282c718-4590-4f03-8c63-a98e2f0e627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AB5B4C7133642AF79F3ED47E67B33" ma:contentTypeVersion="15" ma:contentTypeDescription="Create a new document." ma:contentTypeScope="" ma:versionID="5f8fe12d304c93409ece663b59db26d6">
  <xsd:schema xmlns:xsd="http://www.w3.org/2001/XMLSchema" xmlns:xs="http://www.w3.org/2001/XMLSchema" xmlns:p="http://schemas.microsoft.com/office/2006/metadata/properties" xmlns:ns2="eb0352f7-476f-4eb0-a4f9-4187b5a784d3" xmlns:ns3="3282c718-4590-4f03-8c63-a98e2f0e6277" targetNamespace="http://schemas.microsoft.com/office/2006/metadata/properties" ma:root="true" ma:fieldsID="6fd976aaa7c4cb3f22f0d39183b758eb" ns2:_="" ns3:_="">
    <xsd:import namespace="eb0352f7-476f-4eb0-a4f9-4187b5a784d3"/>
    <xsd:import namespace="3282c718-4590-4f03-8c63-a98e2f0e62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352f7-476f-4eb0-a4f9-4187b5a784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b1c591c-a8c6-46de-847b-cc31a6e13e23}" ma:internalName="TaxCatchAll" ma:showField="CatchAllData" ma:web="eb0352f7-476f-4eb0-a4f9-4187b5a784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2c718-4590-4f03-8c63-a98e2f0e6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8E8D6-BCB9-4761-87DB-E369600AE17C}">
  <ds:schemaRefs>
    <ds:schemaRef ds:uri="http://schemas.microsoft.com/office/2006/metadata/properties"/>
    <ds:schemaRef ds:uri="http://schemas.microsoft.com/office/infopath/2007/PartnerControls"/>
    <ds:schemaRef ds:uri="eb0352f7-476f-4eb0-a4f9-4187b5a784d3"/>
    <ds:schemaRef ds:uri="3282c718-4590-4f03-8c63-a98e2f0e6277"/>
  </ds:schemaRefs>
</ds:datastoreItem>
</file>

<file path=customXml/itemProps2.xml><?xml version="1.0" encoding="utf-8"?>
<ds:datastoreItem xmlns:ds="http://schemas.openxmlformats.org/officeDocument/2006/customXml" ds:itemID="{8F30F5C2-188B-4BC5-AFDE-2AA3F99F7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352f7-476f-4eb0-a4f9-4187b5a784d3"/>
    <ds:schemaRef ds:uri="3282c718-4590-4f03-8c63-a98e2f0e6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84853F-579F-4233-AB1A-6E2BF90A5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1021</Words>
  <Application>Microsoft Office PowerPoint</Application>
  <PresentationFormat>On-screen Show (4:3)</PresentationFormat>
  <Paragraphs>130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Bradley Hand ITC</vt:lpstr>
      <vt:lpstr>Calibri</vt:lpstr>
      <vt:lpstr>Office Theme</vt:lpstr>
      <vt:lpstr>Welcome to our phonics information sharing session </vt:lpstr>
      <vt:lpstr> Phonics and Early Reading</vt:lpstr>
      <vt:lpstr>PowerPoint Presentation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Jargon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Neall</dc:creator>
  <cp:lastModifiedBy>Sherratt, Laura</cp:lastModifiedBy>
  <cp:revision>82</cp:revision>
  <dcterms:created xsi:type="dcterms:W3CDTF">2021-09-24T13:21:19Z</dcterms:created>
  <dcterms:modified xsi:type="dcterms:W3CDTF">2025-10-06T19:52:31Z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0x0101002E0AB5B4C7133642AF79F3ED47E67B33</vt:lpwstr>
  </property>
  <property fmtid="{D5CDD505-2E9C-101B-9397-08002B2CF9AE}" pid="3" name="Order">
    <vt:r8>25600</vt:r8>
  </property>
  <property fmtid="{D5CDD505-2E9C-101B-9397-08002B2CF9AE}" pid="4" name="MediaServiceImageTags">
    <vt:lpwstr/>
  </property>
</Properties>
</file>