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4" r:id="rId3"/>
    <p:sldMasterId id="2147483666" r:id="rId4"/>
    <p:sldMasterId id="2147483668" r:id="rId5"/>
  </p:sldMasterIdLst>
  <p:notesMasterIdLst>
    <p:notesMasterId r:id="rId24"/>
  </p:notesMasterIdLst>
  <p:sldIdLst>
    <p:sldId id="256" r:id="rId6"/>
    <p:sldId id="403" r:id="rId7"/>
    <p:sldId id="298" r:id="rId8"/>
    <p:sldId id="303" r:id="rId9"/>
    <p:sldId id="369" r:id="rId10"/>
    <p:sldId id="404" r:id="rId11"/>
    <p:sldId id="405" r:id="rId12"/>
    <p:sldId id="406" r:id="rId13"/>
    <p:sldId id="407" r:id="rId14"/>
    <p:sldId id="408" r:id="rId15"/>
    <p:sldId id="343" r:id="rId16"/>
    <p:sldId id="359" r:id="rId17"/>
    <p:sldId id="300" r:id="rId18"/>
    <p:sldId id="305" r:id="rId19"/>
    <p:sldId id="304" r:id="rId20"/>
    <p:sldId id="307" r:id="rId21"/>
    <p:sldId id="382" r:id="rId22"/>
    <p:sldId id="302" r:id="rId2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067" autoAdjust="0"/>
  </p:normalViewPr>
  <p:slideViewPr>
    <p:cSldViewPr snapToGrid="0">
      <p:cViewPr varScale="1">
        <p:scale>
          <a:sx n="82" d="100"/>
          <a:sy n="82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2-11-29T13:47:29.5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33194 3259 0,'0'0'16,"0"0"-16,0 0 0,0 0 0,0 0 0,0 0 15,0 0-15,0 0 16,0 0-16,0 0 15,0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3-01-20T09:52:35.9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33139 3131 0,'0'0'0,"0"0"0,0 0 0,0 0 0,0 0 16,0 0-16,0 0 16,0 0-16,0 0 0,0 0 15,0 0-15,0 0 16,0 0-16,0 0 0,0 0 0,0 0 15,0 0-15,0 0 16,0 0-16,0 0 0,0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3-02-02T09:29:57.2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32830 3279 0,'0'0'0,"0"0"0,0 0 0,0 0 0,0 0 0,0 0 0,0 0 15,0 0-15,0 0 16,0 0-16,0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3-02-03T09:48:18.5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33260 3300 0,'0'0'0,"0"0"0,0 0 0,0 0 0,0 0 16,0 0-16,0 0 16,0 0-1,0 0-15,0 0 0,0 0 0,0 0 16,0 0-16,0 0 0,0 0 16,0 0-1,0 0-15,0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2-11-01T14:03:41.1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33106 3155 0,'0'0'0,"0"0"0,0 0 0,0 0 0,0 0 0,0 0 16,0 0-16,0 0 15,0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2-11-16T11:59:27.1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33287 3178 0,'0'0'0,"0"0"0,0 0 0,0 0 0,0 0 0,0 0 15,0 0-15,0 0 0,0 0 16,0 0-16,0 0 16,0 0-16,0 0 0,0 0 15,0 0 1,0 0-16,0-3 0,-10-15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2-12-01T09:36:28.7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33209 3220 0,'0'0'0,"0"0"0,0 0 0,0 0 0,0 0 0,0 0 0,0 0 16,0 0-16,0 0 15,0 0-15,0 0 0,0 0 0,0 0 16</inkml:trace>
  <inkml:trace contextRef="#ctx0" brushRef="#br0" timeOffset="1106.48">33252 4802 0,'0'0'0,"0"0"0,0 0 0,0 0 0,0 0 0,0 0 15,0 0-15,0 0 0,0 0 16,0 0-16,0 0 15,0 0-15,0 0 0,0 0 16,0 0-16,0 0 16,0 0-16,0 0 0,0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88.31609" units="1/cm"/>
          <inkml:channelProperty channel="Y" name="resolution" value="334.35715" units="1/cm"/>
          <inkml:channelProperty channel="T" name="resolution" value="1" units="1/dev"/>
        </inkml:channelProperties>
      </inkml:inkSource>
      <inkml:timestamp xml:id="ts0" timeString="2023-01-11T09:28:14.8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33224 4746 0,'0'0'0,"0"0"0,0 0 0,0 0 16,0 0-16,0 0 0,0 0 15,0 0-15,0 0 16,0 0-16,0 0 16,0 0-16,0 0 0,0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3E153-AB50-4343-96FD-23CB577C6BC7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4ADB9-324F-4232-889B-B05E26E8F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0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ADB9-324F-4232-889B-B05E26E8FF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9063" cy="364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74104" y="5189394"/>
            <a:ext cx="5392823" cy="42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Molly Lesson – Year 5 </a:t>
            </a:r>
            <a:endParaRPr dirty="0"/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3818357" y="10242129"/>
            <a:ext cx="2921112" cy="54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8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4ADB9-324F-4232-889B-B05E26E8FF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27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9063" cy="364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74104" y="5189394"/>
            <a:ext cx="5392823" cy="424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3818357" y="10242129"/>
            <a:ext cx="2921112" cy="54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40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6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4ADB9-324F-4232-889B-B05E26E8FF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0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74104" y="5189394"/>
            <a:ext cx="5392823" cy="42458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9063" cy="364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9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26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7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8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 Introduction">
  <p:cSld name="Support Slide Introduc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57101" y="3952875"/>
            <a:ext cx="115185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028700" lvl="2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371600" lvl="3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4821623" y="2324823"/>
            <a:ext cx="25795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2779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</a:t>
            </a: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380428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and LO/ SC">
  <p:cSld name="Introduction and LO/ SC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79F5"/>
          </a:solidFill>
          <a:ln w="12700" cap="flat" cmpd="sng">
            <a:solidFill>
              <a:srgbClr val="2779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27640" y="351075"/>
            <a:ext cx="962025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30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50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29051" y="2005713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24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3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29051" y="2005713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White_Rose_Noto " panose="020B0502040504020204" pitchFamily="34" charset="0"/>
                <a:ea typeface="White_Rose_Noto " panose="020B0502040504020204" pitchFamily="34" charset="0"/>
                <a:cs typeface="White_Rose_Noto " panose="020B050204050402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894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3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6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99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0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3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6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ACFF-DCF9-45E5-99D8-4E9D32CE28B8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F5F3-8A53-44F0-A82F-30837ED3D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94C7D8-DD4D-4984-B506-E261E952E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CD858-D968-4B5F-9460-1BDE90CF8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1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0BC17-A281-4CD4-9DB8-5EABE2789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E686D-02D3-494E-BF40-23BB8B4CD2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hyperlink" Target="https://vimeo.com/7737145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0.png"/><Relationship Id="rId5" Type="http://schemas.openxmlformats.org/officeDocument/2006/relationships/customXml" Target="../ink/ink3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1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15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customXml" Target="../ink/ink4.xml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53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6.xml"/><Relationship Id="rId11" Type="http://schemas.openxmlformats.org/officeDocument/2006/relationships/image" Target="../media/image970.png"/><Relationship Id="rId5" Type="http://schemas.openxmlformats.org/officeDocument/2006/relationships/image" Target="../media/image51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6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imeo.com/774758098" TargetMode="Externa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Maths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D43CE9-E61B-F44D-D7BF-CD4F616FE5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10.03.2023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3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CB30A2-BE28-990D-A6C2-B7321381EB77}"/>
                  </a:ext>
                </a:extLst>
              </p:cNvPr>
              <p:cNvSpPr txBox="1"/>
              <p:nvPr/>
            </p:nvSpPr>
            <p:spPr>
              <a:xfrm>
                <a:off x="2324562" y="459013"/>
                <a:ext cx="60599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/>
                  <a:t>Use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/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/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/>
                  <a:t> to compare the numbers.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CB30A2-BE28-990D-A6C2-B7321381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62" y="459013"/>
                <a:ext cx="6059929" cy="523220"/>
              </a:xfrm>
              <a:prstGeom prst="rect">
                <a:avLst/>
              </a:prstGeom>
              <a:blipFill>
                <a:blip r:embed="rId2"/>
                <a:stretch>
                  <a:fillRect l="-2012" t="-10465" r="-90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3AAB83F-9B6D-5C77-1572-0E8C7083DC36}"/>
              </a:ext>
            </a:extLst>
          </p:cNvPr>
          <p:cNvSpPr/>
          <p:nvPr/>
        </p:nvSpPr>
        <p:spPr>
          <a:xfrm>
            <a:off x="5658130" y="1356034"/>
            <a:ext cx="586816" cy="586816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10D99-2F65-0AF8-1F72-CC3BB0BD83CF}"/>
              </a:ext>
            </a:extLst>
          </p:cNvPr>
          <p:cNvSpPr/>
          <p:nvPr/>
        </p:nvSpPr>
        <p:spPr>
          <a:xfrm>
            <a:off x="5664097" y="2632384"/>
            <a:ext cx="586816" cy="586816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A10AC-33F7-79A9-C979-D0F8240322CC}"/>
              </a:ext>
            </a:extLst>
          </p:cNvPr>
          <p:cNvSpPr txBox="1"/>
          <p:nvPr/>
        </p:nvSpPr>
        <p:spPr>
          <a:xfrm>
            <a:off x="4649945" y="1410156"/>
            <a:ext cx="4517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2.7				2.55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AA0ED-C286-C045-A137-626FDAF0FD82}"/>
              </a:ext>
            </a:extLst>
          </p:cNvPr>
          <p:cNvSpPr txBox="1"/>
          <p:nvPr/>
        </p:nvSpPr>
        <p:spPr>
          <a:xfrm>
            <a:off x="4649945" y="2678182"/>
            <a:ext cx="3411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5.712			5.7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5948BD-3B0E-A1D6-363D-B7E99FBD6F8E}"/>
              </a:ext>
            </a:extLst>
          </p:cNvPr>
          <p:cNvSpPr txBox="1"/>
          <p:nvPr/>
        </p:nvSpPr>
        <p:spPr>
          <a:xfrm>
            <a:off x="5734973" y="1356034"/>
            <a:ext cx="7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52647-7A4A-1E24-45E6-C10D65C89CAC}"/>
              </a:ext>
            </a:extLst>
          </p:cNvPr>
          <p:cNvSpPr txBox="1"/>
          <p:nvPr/>
        </p:nvSpPr>
        <p:spPr>
          <a:xfrm>
            <a:off x="5740940" y="2632384"/>
            <a:ext cx="7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8B5AB86C-4DF5-A4C6-2B63-1CA86DD15C2C}"/>
              </a:ext>
            </a:extLst>
          </p:cNvPr>
          <p:cNvSpPr/>
          <p:nvPr/>
        </p:nvSpPr>
        <p:spPr>
          <a:xfrm>
            <a:off x="2680898" y="3845138"/>
            <a:ext cx="6437702" cy="1268096"/>
          </a:xfrm>
          <a:prstGeom prst="cloudCallout">
            <a:avLst>
              <a:gd name="adj1" fmla="val -53015"/>
              <a:gd name="adj2" fmla="val 55810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How do you know which number is greater?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313D44-0929-6D26-B366-FB27D007A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21" y="3240785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3330D3-0BE8-5CD6-338F-98A1F5F5178C}"/>
              </a:ext>
            </a:extLst>
          </p:cNvPr>
          <p:cNvSpPr txBox="1"/>
          <p:nvPr/>
        </p:nvSpPr>
        <p:spPr>
          <a:xfrm>
            <a:off x="7023464" y="3383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03809-9AFF-FD3D-4B15-C2214FB11DDC}"/>
              </a:ext>
            </a:extLst>
          </p:cNvPr>
          <p:cNvSpPr txBox="1"/>
          <p:nvPr/>
        </p:nvSpPr>
        <p:spPr>
          <a:xfrm>
            <a:off x="4201211" y="1959422"/>
            <a:ext cx="496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   2.70		                  2.55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20E5E-2877-7C85-0ACA-72B037CF82F3}"/>
              </a:ext>
            </a:extLst>
          </p:cNvPr>
          <p:cNvSpPr txBox="1"/>
          <p:nvPr/>
        </p:nvSpPr>
        <p:spPr>
          <a:xfrm>
            <a:off x="4649943" y="3126378"/>
            <a:ext cx="407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5.712			5.700</a:t>
            </a:r>
          </a:p>
        </p:txBody>
      </p:sp>
    </p:spTree>
    <p:extLst>
      <p:ext uri="{BB962C8B-B14F-4D97-AF65-F5344CB8AC3E}">
        <p14:creationId xmlns:p14="http://schemas.microsoft.com/office/powerpoint/2010/main" val="25895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6" grpId="0"/>
      <p:bldP spid="16" grpId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200DB6-DF16-E197-CE40-1BB202496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34225"/>
              </p:ext>
            </p:extLst>
          </p:nvPr>
        </p:nvGraphicFramePr>
        <p:xfrm>
          <a:off x="276890" y="297773"/>
          <a:ext cx="11638218" cy="6272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9406">
                  <a:extLst>
                    <a:ext uri="{9D8B030D-6E8A-4147-A177-3AD203B41FA5}">
                      <a16:colId xmlns:a16="http://schemas.microsoft.com/office/drawing/2014/main" val="1897071946"/>
                    </a:ext>
                  </a:extLst>
                </a:gridCol>
                <a:gridCol w="3879406">
                  <a:extLst>
                    <a:ext uri="{9D8B030D-6E8A-4147-A177-3AD203B41FA5}">
                      <a16:colId xmlns:a16="http://schemas.microsoft.com/office/drawing/2014/main" val="3995702677"/>
                    </a:ext>
                  </a:extLst>
                </a:gridCol>
                <a:gridCol w="3879406">
                  <a:extLst>
                    <a:ext uri="{9D8B030D-6E8A-4147-A177-3AD203B41FA5}">
                      <a16:colId xmlns:a16="http://schemas.microsoft.com/office/drawing/2014/main" val="494782046"/>
                    </a:ext>
                  </a:extLst>
                </a:gridCol>
              </a:tblGrid>
              <a:tr h="105378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Bronze 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Silver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Gold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728884"/>
                  </a:ext>
                </a:extLst>
              </a:tr>
              <a:tr h="520606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6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461B1F-2C97-AD9E-1C7C-51FC1C80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8" b="94853" l="8784" r="98649">
                        <a14:foregroundMark x1="88926" y1="44674" x2="88514" y2="44853"/>
                        <a14:foregroundMark x1="95270" y1="41912" x2="94883" y2="42081"/>
                        <a14:foregroundMark x1="34459" y1="85294" x2="27703" y2="94853"/>
                        <a14:foregroundMark x1="78378" y1="91912" x2="79730" y2="94853"/>
                        <a14:foregroundMark x1="55405" y1="12500" x2="54730" y2="6618"/>
                        <a14:backgroundMark x1="97297" y1="36029" x2="99324" y2="38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0751" y="297774"/>
            <a:ext cx="916231" cy="841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607F8-578E-1990-68EA-D3DB6778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7" b="93130" l="6294" r="94406">
                        <a14:foregroundMark x1="29371" y1="88550" x2="23077" y2="93130"/>
                        <a14:foregroundMark x1="10490" y1="39695" x2="6993" y2="38931"/>
                        <a14:foregroundMark x1="49650" y1="10687" x2="48951" y2="6107"/>
                        <a14:foregroundMark x1="83916" y1="42748" x2="90909" y2="39695"/>
                        <a14:foregroundMark x1="94406" y1="37405" x2="94406" y2="37405"/>
                        <a14:foregroundMark x1="75524" y1="92366" x2="75524" y2="92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236" y="300373"/>
            <a:ext cx="916230" cy="83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AE1E9A-4B4E-3239-F11A-3F92D8D7B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2" b="98450" l="6475" r="92806">
                        <a14:foregroundMark x1="67626" y1="43411" x2="57554" y2="48837"/>
                        <a14:foregroundMark x1="48201" y1="9302" x2="51799" y2="24031"/>
                        <a14:foregroundMark x1="50360" y1="9302" x2="53237" y2="19380"/>
                        <a14:foregroundMark x1="48921" y1="6202" x2="56835" y2="23256"/>
                        <a14:foregroundMark x1="93525" y1="39535" x2="88489" y2="41860"/>
                        <a14:foregroundMark x1="74101" y1="89922" x2="76259" y2="93023"/>
                        <a14:foregroundMark x1="34532" y1="76744" x2="23741" y2="86047"/>
                        <a14:foregroundMark x1="35252" y1="86047" x2="25899" y2="94574"/>
                        <a14:foregroundMark x1="21343" y1="96124" x2="19424" y2="97674"/>
                        <a14:foregroundMark x1="22302" y1="95349" x2="21343" y2="96124"/>
                        <a14:foregroundMark x1="7194" y1="41085" x2="7194" y2="41085"/>
                        <a14:foregroundMark x1="23022" y1="98450" x2="23022" y2="98450"/>
                        <a14:foregroundMark x1="24460" y1="93023" x2="24460" y2="93023"/>
                        <a14:foregroundMark x1="24460" y1="95349" x2="22302" y2="96124"/>
                        <a14:foregroundMark x1="19424" y1="94574" x2="19424" y2="94574"/>
                        <a14:foregroundMark x1="21583" y1="96124" x2="21583" y2="96124"/>
                        <a14:foregroundMark x1="20144" y1="97674" x2="20144" y2="97674"/>
                        <a14:backgroundMark x1="20144" y1="97674" x2="20144" y2="97674"/>
                        <a14:backgroundMark x1="18705" y1="96124" x2="18705" y2="95349"/>
                        <a14:backgroundMark x1="18705" y1="97674" x2="18705" y2="96124"/>
                        <a14:backgroundMark x1="18705" y1="98450" x2="18705" y2="97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8879" y="297774"/>
            <a:ext cx="916230" cy="85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89" y="1479471"/>
            <a:ext cx="3822247" cy="2502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9487" y="1438958"/>
            <a:ext cx="3033023" cy="1920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9487" y="3574232"/>
            <a:ext cx="2994920" cy="2781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1733" y="1438958"/>
            <a:ext cx="3010161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8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24">
            <a:extLst>
              <a:ext uri="{FF2B5EF4-FFF2-40B4-BE49-F238E27FC236}">
                <a16:creationId xmlns:a16="http://schemas.microsoft.com/office/drawing/2014/main" id="{5A8916C0-A198-A4BC-F85A-5AB46787906E}"/>
              </a:ext>
            </a:extLst>
          </p:cNvPr>
          <p:cNvSpPr txBox="1">
            <a:spLocks/>
          </p:cNvSpPr>
          <p:nvPr/>
        </p:nvSpPr>
        <p:spPr>
          <a:xfrm>
            <a:off x="992" y="3105228"/>
            <a:ext cx="12191008" cy="15754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Year 6 – Algebra    </a:t>
            </a:r>
          </a:p>
          <a:p>
            <a:pPr marL="0" indent="0" algn="ctr">
              <a:buNone/>
            </a:pPr>
            <a:r>
              <a:rPr lang="en-GB" sz="2000" dirty="0"/>
              <a:t>LT: To use simple formulae.</a:t>
            </a:r>
          </a:p>
          <a:p>
            <a:pPr marL="0" indent="0" algn="ctr">
              <a:buNone/>
            </a:pPr>
            <a:r>
              <a:rPr lang="en-GB" sz="2000" dirty="0"/>
              <a:t>To generate and describe linear number sequences.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A30B79-C31C-30A1-7026-1D17D5A3A18B}"/>
                  </a:ext>
                </a:extLst>
              </p14:cNvPr>
              <p14:cNvContentPartPr/>
              <p14:nvPr/>
            </p14:nvContentPartPr>
            <p14:xfrm>
              <a:off x="11930040" y="11271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A30B79-C31C-30A1-7026-1D17D5A3A1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0680" y="11178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0E2E1B-1E6E-5819-08C2-EAE37646B70A}"/>
                  </a:ext>
                </a:extLst>
              </p14:cNvPr>
              <p14:cNvContentPartPr/>
              <p14:nvPr/>
            </p14:nvContentPartPr>
            <p14:xfrm>
              <a:off x="11818800" y="11804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0E2E1B-1E6E-5819-08C2-EAE37646B7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09440" y="11710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490455" y="811108"/>
            <a:ext cx="589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Year 6 Spring Block 2 TS1 1-step function machines on Vimeo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07589" y="466531"/>
            <a:ext cx="339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Video </a:t>
            </a:r>
            <a:r>
              <a:rPr lang="en-GB" dirty="0" smtClean="0"/>
              <a:t>link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1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88" y="287215"/>
            <a:ext cx="2443707" cy="1500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4419" y="562318"/>
            <a:ext cx="4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Dora is completing the table.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425" y="1219261"/>
            <a:ext cx="560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She’s trying to find a rule to help her find the number of legs 60 dogs would have altogether.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873" y="5081713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4716" y="522440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49826" y="2888504"/>
          <a:ext cx="668667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124">
                  <a:extLst>
                    <a:ext uri="{9D8B030D-6E8A-4147-A177-3AD203B41FA5}">
                      <a16:colId xmlns:a16="http://schemas.microsoft.com/office/drawing/2014/main" val="626620330"/>
                    </a:ext>
                  </a:extLst>
                </a:gridCol>
                <a:gridCol w="656771">
                  <a:extLst>
                    <a:ext uri="{9D8B030D-6E8A-4147-A177-3AD203B41FA5}">
                      <a16:colId xmlns:a16="http://schemas.microsoft.com/office/drawing/2014/main" val="2854898990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397603002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89317720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4337783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26976083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560293820"/>
                    </a:ext>
                  </a:extLst>
                </a:gridCol>
                <a:gridCol w="776119">
                  <a:extLst>
                    <a:ext uri="{9D8B030D-6E8A-4147-A177-3AD203B41FA5}">
                      <a16:colId xmlns:a16="http://schemas.microsoft.com/office/drawing/2014/main" val="103974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dogs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7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legs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2821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C8D67602-A8F5-44B2-AB01-24621D47F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397425" y="562317"/>
            <a:ext cx="572362" cy="5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88" y="287215"/>
            <a:ext cx="2443707" cy="150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419" y="562318"/>
            <a:ext cx="4292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Dora is completing the 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7425" y="1219261"/>
            <a:ext cx="5606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She’s trying to find a rule to help her find the number of legs 60 dogs would have altogether.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49826" y="2888504"/>
          <a:ext cx="668667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124">
                  <a:extLst>
                    <a:ext uri="{9D8B030D-6E8A-4147-A177-3AD203B41FA5}">
                      <a16:colId xmlns:a16="http://schemas.microsoft.com/office/drawing/2014/main" val="626620330"/>
                    </a:ext>
                  </a:extLst>
                </a:gridCol>
                <a:gridCol w="656771">
                  <a:extLst>
                    <a:ext uri="{9D8B030D-6E8A-4147-A177-3AD203B41FA5}">
                      <a16:colId xmlns:a16="http://schemas.microsoft.com/office/drawing/2014/main" val="2854898990"/>
                    </a:ext>
                  </a:extLst>
                </a:gridCol>
                <a:gridCol w="692331">
                  <a:extLst>
                    <a:ext uri="{9D8B030D-6E8A-4147-A177-3AD203B41FA5}">
                      <a16:colId xmlns:a16="http://schemas.microsoft.com/office/drawing/2014/main" val="3976030021"/>
                    </a:ext>
                  </a:extLst>
                </a:gridCol>
                <a:gridCol w="679269">
                  <a:extLst>
                    <a:ext uri="{9D8B030D-6E8A-4147-A177-3AD203B41FA5}">
                      <a16:colId xmlns:a16="http://schemas.microsoft.com/office/drawing/2014/main" val="2893177209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4337783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426976083"/>
                    </a:ext>
                  </a:extLst>
                </a:gridCol>
                <a:gridCol w="705394">
                  <a:extLst>
                    <a:ext uri="{9D8B030D-6E8A-4147-A177-3AD203B41FA5}">
                      <a16:colId xmlns:a16="http://schemas.microsoft.com/office/drawing/2014/main" val="2560293820"/>
                    </a:ext>
                  </a:extLst>
                </a:gridCol>
                <a:gridCol w="776119">
                  <a:extLst>
                    <a:ext uri="{9D8B030D-6E8A-4147-A177-3AD203B41FA5}">
                      <a16:colId xmlns:a16="http://schemas.microsoft.com/office/drawing/2014/main" val="103974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dogs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27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Number of legs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2821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3868" y="3931735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6774" y="3931735"/>
            <a:ext cx="47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9153" y="3931735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987" y="3931735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7429" y="3931735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4588" y="3931735"/>
            <a:ext cx="54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24</a:t>
            </a:r>
          </a:p>
        </p:txBody>
      </p:sp>
      <p:sp>
        <p:nvSpPr>
          <p:cNvPr id="14" name="Oval 13"/>
          <p:cNvSpPr/>
          <p:nvPr/>
        </p:nvSpPr>
        <p:spPr>
          <a:xfrm>
            <a:off x="7864588" y="2911767"/>
            <a:ext cx="483610" cy="4510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rved Right Arrow 14"/>
          <p:cNvSpPr/>
          <p:nvPr/>
        </p:nvSpPr>
        <p:spPr>
          <a:xfrm>
            <a:off x="4136571" y="3219709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50881" y="3373794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881" y="3373794"/>
                <a:ext cx="730772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Right Arrow 16"/>
          <p:cNvSpPr/>
          <p:nvPr/>
        </p:nvSpPr>
        <p:spPr>
          <a:xfrm>
            <a:off x="4823148" y="3226234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7455" y="3380319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55" y="3380319"/>
                <a:ext cx="730772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rved Right Arrow 18"/>
          <p:cNvSpPr/>
          <p:nvPr/>
        </p:nvSpPr>
        <p:spPr>
          <a:xfrm>
            <a:off x="5529713" y="3214134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38377" y="3368219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377" y="3368219"/>
                <a:ext cx="730772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rved Right Arrow 20"/>
          <p:cNvSpPr/>
          <p:nvPr/>
        </p:nvSpPr>
        <p:spPr>
          <a:xfrm>
            <a:off x="6243544" y="3214134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46564" y="3368219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564" y="3368219"/>
                <a:ext cx="730772" cy="461665"/>
              </a:xfrm>
              <a:prstGeom prst="rect">
                <a:avLst/>
              </a:prstGeom>
              <a:blipFill>
                <a:blip r:embed="rId6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rved Right Arrow 22"/>
          <p:cNvSpPr/>
          <p:nvPr/>
        </p:nvSpPr>
        <p:spPr>
          <a:xfrm>
            <a:off x="6957375" y="3214134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88619" y="3368219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619" y="3368219"/>
                <a:ext cx="730772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Right Arrow 24"/>
          <p:cNvSpPr/>
          <p:nvPr/>
        </p:nvSpPr>
        <p:spPr>
          <a:xfrm>
            <a:off x="7545358" y="3208765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54021" y="3362850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021" y="3362850"/>
                <a:ext cx="730772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872943" y="3931735"/>
            <a:ext cx="56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40</a:t>
            </a:r>
          </a:p>
        </p:txBody>
      </p:sp>
      <p:sp>
        <p:nvSpPr>
          <p:cNvPr id="28" name="Curved Right Arrow 27"/>
          <p:cNvSpPr/>
          <p:nvPr/>
        </p:nvSpPr>
        <p:spPr>
          <a:xfrm>
            <a:off x="8325611" y="3218632"/>
            <a:ext cx="367296" cy="8428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839921" y="3372717"/>
                <a:ext cx="730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921" y="3372717"/>
                <a:ext cx="730772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586925" y="3931735"/>
            <a:ext cx="75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240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D67602-A8F5-44B2-AB01-24621D47FD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2397425" y="562317"/>
            <a:ext cx="572362" cy="5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3" grpId="1"/>
      <p:bldP spid="13" grpId="2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 rot="16200000">
            <a:off x="4375044" y="130571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Down Arrow 6"/>
          <p:cNvSpPr/>
          <p:nvPr/>
        </p:nvSpPr>
        <p:spPr>
          <a:xfrm rot="16200000">
            <a:off x="7043916" y="130571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8" name="TextBox 7"/>
          <p:cNvSpPr txBox="1"/>
          <p:nvPr/>
        </p:nvSpPr>
        <p:spPr>
          <a:xfrm>
            <a:off x="6981180" y="585710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0261" y="123209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40040" y="1240835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1240835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902171" y="1267345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40040" y="2014835"/>
                <a:ext cx="1802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2014835"/>
                <a:ext cx="1802673" cy="523220"/>
              </a:xfrm>
              <a:prstGeom prst="rect">
                <a:avLst/>
              </a:prstGeom>
              <a:blipFill>
                <a:blip r:embed="rId3"/>
                <a:stretch>
                  <a:fillRect l="-709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902171" y="1267345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4" name="Down Arrow 13"/>
          <p:cNvSpPr/>
          <p:nvPr/>
        </p:nvSpPr>
        <p:spPr>
          <a:xfrm rot="16200000">
            <a:off x="4375044" y="274358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Down Arrow 14"/>
          <p:cNvSpPr/>
          <p:nvPr/>
        </p:nvSpPr>
        <p:spPr>
          <a:xfrm rot="16200000">
            <a:off x="7043916" y="274358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6" name="TextBox 15"/>
          <p:cNvSpPr txBox="1"/>
          <p:nvPr/>
        </p:nvSpPr>
        <p:spPr>
          <a:xfrm>
            <a:off x="3250261" y="266995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40040" y="267870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2678700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939063" y="266996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980" y="5342637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72823" y="548532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1" name="Down Arrow 20"/>
          <p:cNvSpPr/>
          <p:nvPr/>
        </p:nvSpPr>
        <p:spPr>
          <a:xfrm rot="16200000">
            <a:off x="4375044" y="415633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Down Arrow 21"/>
          <p:cNvSpPr/>
          <p:nvPr/>
        </p:nvSpPr>
        <p:spPr>
          <a:xfrm rot="16200000">
            <a:off x="7043916" y="415633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TextBox 22"/>
          <p:cNvSpPr txBox="1"/>
          <p:nvPr/>
        </p:nvSpPr>
        <p:spPr>
          <a:xfrm>
            <a:off x="3250261" y="408270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40040" y="409145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4091450"/>
                <a:ext cx="925777" cy="523220"/>
              </a:xfrm>
              <a:prstGeom prst="rect">
                <a:avLst/>
              </a:prstGeom>
              <a:blipFill>
                <a:blip r:embed="rId6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939063" y="408271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037" y="590003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/>
      <p:bldP spid="12" grpId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037" y="590003"/>
            <a:ext cx="295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Input</a:t>
            </a:r>
          </a:p>
        </p:txBody>
      </p:sp>
      <p:sp>
        <p:nvSpPr>
          <p:cNvPr id="4" name="Down Arrow 3"/>
          <p:cNvSpPr/>
          <p:nvPr/>
        </p:nvSpPr>
        <p:spPr>
          <a:xfrm rot="16200000">
            <a:off x="4375044" y="1305715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" name="Down Arrow 5"/>
          <p:cNvSpPr/>
          <p:nvPr/>
        </p:nvSpPr>
        <p:spPr>
          <a:xfrm rot="16200000">
            <a:off x="7043916" y="1305716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7" name="TextBox 6"/>
          <p:cNvSpPr txBox="1"/>
          <p:nvPr/>
        </p:nvSpPr>
        <p:spPr>
          <a:xfrm>
            <a:off x="6981180" y="585710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0261" y="1232094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0040" y="1240835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1240835"/>
                <a:ext cx="925777" cy="523220"/>
              </a:xfrm>
              <a:prstGeom prst="rect">
                <a:avLst/>
              </a:prstGeom>
              <a:blipFill>
                <a:blip r:embed="rId2"/>
                <a:stretch>
                  <a:fillRect t="-10345" r="-5195" b="-32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902171" y="126595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4375044" y="274358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Down Arrow 11"/>
          <p:cNvSpPr/>
          <p:nvPr/>
        </p:nvSpPr>
        <p:spPr>
          <a:xfrm rot="16200000">
            <a:off x="7043916" y="274358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TextBox 12"/>
          <p:cNvSpPr txBox="1"/>
          <p:nvPr/>
        </p:nvSpPr>
        <p:spPr>
          <a:xfrm>
            <a:off x="3250261" y="266995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40040" y="267870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2678700"/>
                <a:ext cx="925777" cy="523220"/>
              </a:xfrm>
              <a:prstGeom prst="rect">
                <a:avLst/>
              </a:prstGeom>
              <a:blipFill>
                <a:blip r:embed="rId3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939063" y="266996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p:sp>
        <p:nvSpPr>
          <p:cNvPr id="16" name="Down Arrow 15"/>
          <p:cNvSpPr/>
          <p:nvPr/>
        </p:nvSpPr>
        <p:spPr>
          <a:xfrm rot="16200000">
            <a:off x="4375044" y="4156330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Down Arrow 16"/>
          <p:cNvSpPr/>
          <p:nvPr/>
        </p:nvSpPr>
        <p:spPr>
          <a:xfrm rot="16200000">
            <a:off x="7043916" y="4156331"/>
            <a:ext cx="386865" cy="512335"/>
          </a:xfrm>
          <a:prstGeom prst="downArrow">
            <a:avLst/>
          </a:prstGeom>
          <a:solidFill>
            <a:srgbClr val="6096D4"/>
          </a:solidFill>
          <a:ln w="38100">
            <a:solidFill>
              <a:srgbClr val="6096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8" name="TextBox 17"/>
          <p:cNvSpPr txBox="1"/>
          <p:nvPr/>
        </p:nvSpPr>
        <p:spPr>
          <a:xfrm>
            <a:off x="3250261" y="408270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40040" y="4091450"/>
                <a:ext cx="925777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040" y="4091450"/>
                <a:ext cx="925777" cy="523220"/>
              </a:xfrm>
              <a:prstGeom prst="rect">
                <a:avLst/>
              </a:prstGeom>
              <a:blipFill>
                <a:blip r:embed="rId4"/>
                <a:stretch>
                  <a:fillRect t="-9091" r="-5195" b="-306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939063" y="408271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39063" y="2669960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24643" y="4962402"/>
                <a:ext cx="26679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  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46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43" y="4962402"/>
                <a:ext cx="2667916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673833" y="4962402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4257" y="5503422"/>
                <a:ext cx="16973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46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257" y="5503422"/>
                <a:ext cx="1697341" cy="523220"/>
              </a:xfrm>
              <a:prstGeom prst="rect">
                <a:avLst/>
              </a:prstGeom>
              <a:blipFill>
                <a:blip r:embed="rId6"/>
                <a:stretch>
                  <a:fillRect l="-755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250261" y="4082709"/>
            <a:ext cx="66620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9068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200DB6-DF16-E197-CE40-1BB202496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70053"/>
              </p:ext>
            </p:extLst>
          </p:nvPr>
        </p:nvGraphicFramePr>
        <p:xfrm>
          <a:off x="276890" y="297773"/>
          <a:ext cx="11638218" cy="62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9406">
                  <a:extLst>
                    <a:ext uri="{9D8B030D-6E8A-4147-A177-3AD203B41FA5}">
                      <a16:colId xmlns:a16="http://schemas.microsoft.com/office/drawing/2014/main" val="1897071946"/>
                    </a:ext>
                  </a:extLst>
                </a:gridCol>
                <a:gridCol w="3879406">
                  <a:extLst>
                    <a:ext uri="{9D8B030D-6E8A-4147-A177-3AD203B41FA5}">
                      <a16:colId xmlns:a16="http://schemas.microsoft.com/office/drawing/2014/main" val="3995702677"/>
                    </a:ext>
                  </a:extLst>
                </a:gridCol>
                <a:gridCol w="3879406">
                  <a:extLst>
                    <a:ext uri="{9D8B030D-6E8A-4147-A177-3AD203B41FA5}">
                      <a16:colId xmlns:a16="http://schemas.microsoft.com/office/drawing/2014/main" val="494782046"/>
                    </a:ext>
                  </a:extLst>
                </a:gridCol>
              </a:tblGrid>
              <a:tr h="105378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Bronze 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Silver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Gold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2"/>
                          </a:solidFill>
                        </a:rPr>
                        <a:t>Challenge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728884"/>
                  </a:ext>
                </a:extLst>
              </a:tr>
              <a:tr h="5206068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GB" sz="2800" dirty="0">
                          <a:solidFill>
                            <a:schemeClr val="tx2"/>
                          </a:solidFill>
                          <a:latin typeface="+mj-lt"/>
                        </a:rPr>
                        <a:t>SATs</a:t>
                      </a:r>
                      <a:r>
                        <a:rPr lang="en-GB" sz="2800" baseline="0" dirty="0">
                          <a:solidFill>
                            <a:schemeClr val="tx2"/>
                          </a:solidFill>
                          <a:latin typeface="+mj-lt"/>
                        </a:rPr>
                        <a:t> Challenge Cards </a:t>
                      </a:r>
                      <a:endParaRPr lang="en-GB" sz="28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469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461B1F-2C97-AD9E-1C7C-51FC1C80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18" b="94853" l="8784" r="98649">
                        <a14:foregroundMark x1="88926" y1="44674" x2="88514" y2="44853"/>
                        <a14:foregroundMark x1="95270" y1="41912" x2="94883" y2="42081"/>
                        <a14:foregroundMark x1="34459" y1="85294" x2="27703" y2="94853"/>
                        <a14:foregroundMark x1="78378" y1="91912" x2="79730" y2="94853"/>
                        <a14:foregroundMark x1="55405" y1="12500" x2="54730" y2="6618"/>
                        <a14:backgroundMark x1="97297" y1="36029" x2="99324" y2="389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0751" y="297774"/>
            <a:ext cx="916231" cy="841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607F8-578E-1990-68EA-D3DB6778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07" b="93130" l="6294" r="94406">
                        <a14:foregroundMark x1="29371" y1="88550" x2="23077" y2="93130"/>
                        <a14:foregroundMark x1="10490" y1="39695" x2="6993" y2="38931"/>
                        <a14:foregroundMark x1="49650" y1="10687" x2="48951" y2="6107"/>
                        <a14:foregroundMark x1="83916" y1="42748" x2="90909" y2="39695"/>
                        <a14:foregroundMark x1="94406" y1="37405" x2="94406" y2="37405"/>
                        <a14:foregroundMark x1="75524" y1="92366" x2="75524" y2="92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2236" y="300373"/>
            <a:ext cx="916230" cy="83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AE1E9A-4B4E-3239-F11A-3F92D8D7B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02" b="98450" l="6475" r="92806">
                        <a14:foregroundMark x1="67626" y1="43411" x2="57554" y2="48837"/>
                        <a14:foregroundMark x1="48201" y1="9302" x2="51799" y2="24031"/>
                        <a14:foregroundMark x1="50360" y1="9302" x2="53237" y2="19380"/>
                        <a14:foregroundMark x1="48921" y1="6202" x2="56835" y2="23256"/>
                        <a14:foregroundMark x1="93525" y1="39535" x2="88489" y2="41860"/>
                        <a14:foregroundMark x1="74101" y1="89922" x2="76259" y2="93023"/>
                        <a14:foregroundMark x1="34532" y1="76744" x2="23741" y2="86047"/>
                        <a14:foregroundMark x1="35252" y1="86047" x2="25899" y2="94574"/>
                        <a14:foregroundMark x1="21343" y1="96124" x2="19424" y2="97674"/>
                        <a14:foregroundMark x1="22302" y1="95349" x2="21343" y2="96124"/>
                        <a14:foregroundMark x1="7194" y1="41085" x2="7194" y2="41085"/>
                        <a14:foregroundMark x1="23022" y1="98450" x2="23022" y2="98450"/>
                        <a14:foregroundMark x1="24460" y1="93023" x2="24460" y2="93023"/>
                        <a14:foregroundMark x1="24460" y1="95349" x2="22302" y2="96124"/>
                        <a14:foregroundMark x1="19424" y1="94574" x2="19424" y2="94574"/>
                        <a14:foregroundMark x1="21583" y1="96124" x2="21583" y2="96124"/>
                        <a14:foregroundMark x1="20144" y1="97674" x2="20144" y2="97674"/>
                        <a14:backgroundMark x1="20144" y1="97674" x2="20144" y2="97674"/>
                        <a14:backgroundMark x1="18705" y1="96124" x2="18705" y2="95349"/>
                        <a14:backgroundMark x1="18705" y1="97674" x2="18705" y2="96124"/>
                        <a14:backgroundMark x1="18705" y1="98450" x2="18705" y2="976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8879" y="297774"/>
            <a:ext cx="916230" cy="8503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37CBC8-1897-2339-C3B9-D3EFA3A247DE}"/>
                  </a:ext>
                </a:extLst>
              </p14:cNvPr>
              <p14:cNvContentPartPr/>
              <p14:nvPr/>
            </p14:nvContentPartPr>
            <p14:xfrm>
              <a:off x="11973600" y="11880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37CBC8-1897-2339-C3B9-D3EFA3A247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64240" y="11786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D85030A-FD7E-DA72-FE5D-36CD341ADB6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074" t="12390" r="67743" b="4762"/>
          <a:stretch/>
        </p:blipFill>
        <p:spPr>
          <a:xfrm>
            <a:off x="4544291" y="1459346"/>
            <a:ext cx="2780146" cy="4664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4D300D-365F-A198-2138-6B05BF5E256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2133" t="12719" r="18683" b="8207"/>
          <a:stretch/>
        </p:blipFill>
        <p:spPr>
          <a:xfrm>
            <a:off x="8525164" y="1565563"/>
            <a:ext cx="2780146" cy="4451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C6826-951B-DC56-981C-4729A5153F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6070" y="1459346"/>
            <a:ext cx="3647989" cy="2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1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>
            <a:off x="1888922" y="582760"/>
            <a:ext cx="8414157" cy="101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FFFFFF"/>
              </a:buClr>
              <a:buSzPts val="2800"/>
              <a:defRPr/>
            </a:pPr>
            <a:r>
              <a:rPr lang="en-GB" sz="2800" u="sng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Self-Reflection</a:t>
            </a:r>
          </a:p>
          <a:p>
            <a:pPr defTabSz="685800">
              <a:buClr>
                <a:srgbClr val="FFFFFF"/>
              </a:buClr>
              <a:buSzPts val="2800"/>
              <a:defRPr/>
            </a:pPr>
            <a:endParaRPr lang="en-GB" sz="2800" kern="0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defTabSz="685800">
              <a:buClr>
                <a:srgbClr val="FFFFFF"/>
              </a:buClr>
              <a:buSzPts val="2800"/>
              <a:defRPr/>
            </a:pPr>
            <a:r>
              <a:rPr lang="en-GB" sz="2800" kern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we get on today?</a:t>
            </a:r>
          </a:p>
          <a:p>
            <a:pPr defTabSz="685800">
              <a:buClr>
                <a:srgbClr val="FFFFFF"/>
              </a:buClr>
              <a:buSzPts val="2800"/>
              <a:defRPr/>
            </a:pPr>
            <a:endParaRPr lang="en-GB" sz="2800" kern="0" dirty="0">
              <a:solidFill>
                <a:srgbClr val="FFFFFF"/>
              </a:solidFill>
              <a:latin typeface="Century Gothic"/>
              <a:cs typeface="Arial"/>
              <a:sym typeface="Century Gothic"/>
            </a:endParaRPr>
          </a:p>
          <a:p>
            <a:pPr defTabSz="685800">
              <a:buClr>
                <a:srgbClr val="FFFFFF"/>
              </a:buClr>
              <a:buSzPts val="2800"/>
              <a:defRPr/>
            </a:pP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52C2E-176B-491F-A470-B73AACC6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484" y="2704533"/>
            <a:ext cx="3313245" cy="882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8C9FDB-BC0A-4E0C-6077-E30EF33C2024}"/>
                  </a:ext>
                </a:extLst>
              </p14:cNvPr>
              <p14:cNvContentPartPr/>
              <p14:nvPr/>
            </p14:nvContentPartPr>
            <p14:xfrm>
              <a:off x="11918160" y="11358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8C9FDB-BC0A-4E0C-6077-E30EF33C20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08800" y="11264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60B905-C2A7-438E-7DEA-B77FC605F250}"/>
                  </a:ext>
                </a:extLst>
              </p14:cNvPr>
              <p14:cNvContentPartPr/>
              <p14:nvPr/>
            </p14:nvContentPartPr>
            <p14:xfrm>
              <a:off x="11979720" y="1136520"/>
              <a:ext cx="3960" cy="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60B905-C2A7-438E-7DEA-B77FC605F2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70360" y="1127160"/>
                <a:ext cx="22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84934E-D422-EEE2-28D7-DCE0BA2029E0}"/>
                  </a:ext>
                </a:extLst>
              </p14:cNvPr>
              <p14:cNvContentPartPr/>
              <p14:nvPr/>
            </p14:nvContentPartPr>
            <p14:xfrm>
              <a:off x="11955240" y="1159200"/>
              <a:ext cx="15840" cy="569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84934E-D422-EEE2-28D7-DCE0BA2029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45880" y="1149840"/>
                <a:ext cx="3456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51839F9-1F4D-DA8F-9790-D9C188433742}"/>
                  </a:ext>
                </a:extLst>
              </p14:cNvPr>
              <p14:cNvContentPartPr/>
              <p14:nvPr/>
            </p14:nvContentPartPr>
            <p14:xfrm>
              <a:off x="11960640" y="170856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51839F9-1F4D-DA8F-9790-D9C1884337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51280" y="16992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55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BEDA6-B3EC-C55B-977D-9D9E0F203B5F}"/>
              </a:ext>
            </a:extLst>
          </p:cNvPr>
          <p:cNvSpPr txBox="1"/>
          <p:nvPr/>
        </p:nvSpPr>
        <p:spPr>
          <a:xfrm>
            <a:off x="1217645" y="478456"/>
            <a:ext cx="88670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	3.124			2.124	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5.348			5.389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965			987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	1000			999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7A0E91-3AF9-D903-946A-5A00CE4F838F}"/>
              </a:ext>
            </a:extLst>
          </p:cNvPr>
          <p:cNvSpPr/>
          <p:nvPr/>
        </p:nvSpPr>
        <p:spPr>
          <a:xfrm>
            <a:off x="3624472" y="446149"/>
            <a:ext cx="586816" cy="586816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667923-857B-7E11-CA77-CC378DB86A33}"/>
                  </a:ext>
                </a:extLst>
              </p:cNvPr>
              <p:cNvSpPr txBox="1"/>
              <p:nvPr/>
            </p:nvSpPr>
            <p:spPr>
              <a:xfrm>
                <a:off x="3618611" y="464132"/>
                <a:ext cx="7084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</m:oMath>
                  </m:oMathPara>
                </a14:m>
                <a:endParaRPr lang="en-GB" sz="28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667923-857B-7E11-CA77-CC378DB86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611" y="464132"/>
                <a:ext cx="70849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9F736684-6C58-3843-95AB-E2F4BAAC35AA}"/>
              </a:ext>
            </a:extLst>
          </p:cNvPr>
          <p:cNvSpPr/>
          <p:nvPr/>
        </p:nvSpPr>
        <p:spPr>
          <a:xfrm>
            <a:off x="3630439" y="1760599"/>
            <a:ext cx="586816" cy="586816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AD6D8-59CE-9C42-2797-EDCD2C14E517}"/>
              </a:ext>
            </a:extLst>
          </p:cNvPr>
          <p:cNvSpPr txBox="1"/>
          <p:nvPr/>
        </p:nvSpPr>
        <p:spPr>
          <a:xfrm>
            <a:off x="3700778" y="1778582"/>
            <a:ext cx="7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14C4E0-F1DE-985D-33D4-9A2EB062530F}"/>
              </a:ext>
            </a:extLst>
          </p:cNvPr>
          <p:cNvSpPr/>
          <p:nvPr/>
        </p:nvSpPr>
        <p:spPr>
          <a:xfrm>
            <a:off x="3636406" y="2989324"/>
            <a:ext cx="586816" cy="586816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B33EE6-9EE6-0BAA-FCC3-062E3A786FE9}"/>
              </a:ext>
            </a:extLst>
          </p:cNvPr>
          <p:cNvSpPr txBox="1"/>
          <p:nvPr/>
        </p:nvSpPr>
        <p:spPr>
          <a:xfrm>
            <a:off x="3706745" y="3007307"/>
            <a:ext cx="7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7CB3A5-92F7-1232-0E06-CEA745A6C8F8}"/>
              </a:ext>
            </a:extLst>
          </p:cNvPr>
          <p:cNvSpPr/>
          <p:nvPr/>
        </p:nvSpPr>
        <p:spPr>
          <a:xfrm>
            <a:off x="3642373" y="4265674"/>
            <a:ext cx="586816" cy="586816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976344-297C-050F-FEFE-AAEF3E2F271E}"/>
              </a:ext>
            </a:extLst>
          </p:cNvPr>
          <p:cNvSpPr txBox="1"/>
          <p:nvPr/>
        </p:nvSpPr>
        <p:spPr>
          <a:xfrm>
            <a:off x="3712712" y="4283657"/>
            <a:ext cx="7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919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9550" y="562573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7406" y="562572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7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406" y="562572"/>
                <a:ext cx="2259874" cy="523220"/>
              </a:xfrm>
              <a:prstGeom prst="rect">
                <a:avLst/>
              </a:prstGeom>
              <a:blipFill>
                <a:blip r:embed="rId2"/>
                <a:stretch>
                  <a:fillRect l="-539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450278" y="48055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66045" y="562572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 72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45" y="562572"/>
                <a:ext cx="2490275" cy="523220"/>
              </a:xfrm>
              <a:prstGeom prst="rect">
                <a:avLst/>
              </a:prstGeom>
              <a:blipFill>
                <a:blip r:embed="rId3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7103743" y="48055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8357" y="1847294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11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57" y="1847294"/>
                <a:ext cx="2540180" cy="523220"/>
              </a:xfrm>
              <a:prstGeom prst="rect">
                <a:avLst/>
              </a:prstGeom>
              <a:blipFill>
                <a:blip r:embed="rId4"/>
                <a:stretch>
                  <a:fillRect l="-47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561806" y="1749142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6996" y="1847294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996" y="1847294"/>
                <a:ext cx="2490275" cy="523220"/>
              </a:xfrm>
              <a:prstGeom prst="rect">
                <a:avLst/>
              </a:prstGeom>
              <a:blipFill>
                <a:blip r:embed="rId5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961057" y="1761195"/>
            <a:ext cx="450124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11262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60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62" y="3082796"/>
                <a:ext cx="2540180" cy="523220"/>
              </a:xfrm>
              <a:prstGeom prst="rect">
                <a:avLst/>
              </a:prstGeom>
              <a:blipFill>
                <a:blip r:embed="rId6"/>
                <a:stretch>
                  <a:fillRect l="-479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628358" y="3002161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4727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727" y="3082796"/>
                <a:ext cx="2540180" cy="523220"/>
              </a:xfrm>
              <a:prstGeom prst="rect">
                <a:avLst/>
              </a:prstGeom>
              <a:blipFill>
                <a:blip r:embed="rId7"/>
                <a:stretch>
                  <a:fillRect l="-504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6190239" y="2994765"/>
            <a:ext cx="770819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68510" y="4453841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9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8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0" y="4453841"/>
                <a:ext cx="2259874" cy="523220"/>
              </a:xfrm>
              <a:prstGeom prst="rect">
                <a:avLst/>
              </a:prstGeom>
              <a:blipFill>
                <a:blip r:embed="rId8"/>
                <a:stretch>
                  <a:fillRect l="-53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675691" y="4386296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24178" y="4448893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8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9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78" y="4448893"/>
                <a:ext cx="2259874" cy="523220"/>
              </a:xfrm>
              <a:prstGeom prst="rect">
                <a:avLst/>
              </a:prstGeom>
              <a:blipFill>
                <a:blip r:embed="rId9"/>
                <a:stretch>
                  <a:fillRect l="-539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6190239" y="440340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550" y="562573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7406" y="562572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7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406" y="562572"/>
                <a:ext cx="2259874" cy="523220"/>
              </a:xfrm>
              <a:prstGeom prst="rect">
                <a:avLst/>
              </a:prstGeom>
              <a:blipFill>
                <a:blip r:embed="rId2"/>
                <a:stretch>
                  <a:fillRect l="-539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450278" y="48055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66045" y="562572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 72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84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45" y="562572"/>
                <a:ext cx="2490275" cy="523220"/>
              </a:xfrm>
              <a:prstGeom prst="rect">
                <a:avLst/>
              </a:prstGeom>
              <a:blipFill>
                <a:blip r:embed="rId3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7103743" y="48055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28357" y="1847294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</a:t>
                </a:r>
                <a:r>
                  <a:rPr lang="en-GB" sz="2800" dirty="0">
                    <a:solidFill>
                      <a:schemeClr val="accent1"/>
                    </a:solidFill>
                  </a:rPr>
                  <a:t>11</a:t>
                </a:r>
                <a:r>
                  <a:rPr lang="en-GB" sz="2800" dirty="0"/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57" y="1847294"/>
                <a:ext cx="2540180" cy="523220"/>
              </a:xfrm>
              <a:prstGeom prst="rect">
                <a:avLst/>
              </a:prstGeom>
              <a:blipFill>
                <a:blip r:embed="rId4"/>
                <a:stretch>
                  <a:fillRect l="-479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3561806" y="1749142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46996" y="1847294"/>
                <a:ext cx="2490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996" y="1847294"/>
                <a:ext cx="2490275" cy="523220"/>
              </a:xfrm>
              <a:prstGeom prst="rect">
                <a:avLst/>
              </a:prstGeom>
              <a:blipFill>
                <a:blip r:embed="rId5"/>
                <a:stretch>
                  <a:fillRect l="-489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961057" y="1761195"/>
            <a:ext cx="450124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11262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60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262" y="3082796"/>
                <a:ext cx="2540180" cy="523220"/>
              </a:xfrm>
              <a:prstGeom prst="rect">
                <a:avLst/>
              </a:prstGeom>
              <a:blipFill>
                <a:blip r:embed="rId6"/>
                <a:stretch>
                  <a:fillRect l="-479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628358" y="3002161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64727" y="3082796"/>
                <a:ext cx="2540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120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/>
                  <a:t>  6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727" y="3082796"/>
                <a:ext cx="2540180" cy="523220"/>
              </a:xfrm>
              <a:prstGeom prst="rect">
                <a:avLst/>
              </a:prstGeom>
              <a:blipFill>
                <a:blip r:embed="rId7"/>
                <a:stretch>
                  <a:fillRect l="-504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6190239" y="2994765"/>
            <a:ext cx="770819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68510" y="4453841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9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8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510" y="4453841"/>
                <a:ext cx="2259874" cy="523220"/>
              </a:xfrm>
              <a:prstGeom prst="rect">
                <a:avLst/>
              </a:prstGeom>
              <a:blipFill>
                <a:blip r:embed="rId8"/>
                <a:stretch>
                  <a:fillRect l="-53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675691" y="4386296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24178" y="4448893"/>
                <a:ext cx="2259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8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 9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72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178" y="4448893"/>
                <a:ext cx="2259874" cy="523220"/>
              </a:xfrm>
              <a:prstGeom prst="rect">
                <a:avLst/>
              </a:prstGeom>
              <a:blipFill>
                <a:blip r:embed="rId9"/>
                <a:stretch>
                  <a:fillRect l="-5391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6190239" y="4403400"/>
            <a:ext cx="431075" cy="6872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;p24">
            <a:extLst>
              <a:ext uri="{FF2B5EF4-FFF2-40B4-BE49-F238E27FC236}">
                <a16:creationId xmlns:a16="http://schemas.microsoft.com/office/drawing/2014/main" id="{5A8916C0-A198-A4BC-F85A-5AB46787906E}"/>
              </a:ext>
            </a:extLst>
          </p:cNvPr>
          <p:cNvSpPr txBox="1">
            <a:spLocks/>
          </p:cNvSpPr>
          <p:nvPr/>
        </p:nvSpPr>
        <p:spPr>
          <a:xfrm>
            <a:off x="407589" y="2970584"/>
            <a:ext cx="11254902" cy="30949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Year 5 –Decimals and Percentages</a:t>
            </a:r>
          </a:p>
          <a:p>
            <a:pPr marL="0" indent="0" algn="ctr">
              <a:buNone/>
            </a:pPr>
            <a:r>
              <a:rPr lang="en-GB" dirty="0"/>
              <a:t>LT: </a:t>
            </a:r>
            <a:r>
              <a:rPr lang="en-GB" dirty="0" smtClean="0"/>
              <a:t>To r</a:t>
            </a:r>
            <a:r>
              <a:rPr lang="en-GB" dirty="0" smtClean="0"/>
              <a:t>ead</a:t>
            </a:r>
            <a:r>
              <a:rPr lang="en-GB" dirty="0"/>
              <a:t>, write, order and compare numbers with up to 3 decimal places. </a:t>
            </a:r>
            <a:r>
              <a:rPr lang="en-GB" dirty="0" smtClean="0"/>
              <a:t>To solve </a:t>
            </a:r>
            <a:r>
              <a:rPr lang="en-GB" dirty="0"/>
              <a:t>problems involving numbers up to 3 decimal places.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F14AFAF-E577-EB56-9CF6-AE150FDD76B6}"/>
                  </a:ext>
                </a:extLst>
              </p14:cNvPr>
              <p14:cNvContentPartPr/>
              <p14:nvPr/>
            </p14:nvContentPartPr>
            <p14:xfrm>
              <a:off x="11949840" y="117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14AFAF-E577-EB56-9CF6-AE150FDD76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40480" y="116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07589" y="1034439"/>
            <a:ext cx="9090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Y5 </a:t>
            </a:r>
            <a:r>
              <a:rPr lang="en-GB" dirty="0">
                <a:hlinkClick r:id="rId5"/>
              </a:rPr>
              <a:t>Spring Block 3 TS9 Order and compare any decimals with up to 3 decimal places on Vimeo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7589" y="466531"/>
            <a:ext cx="339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Video link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2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5F270B-9476-FA5E-59D2-392E2FAC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153" y="5154046"/>
            <a:ext cx="747045" cy="7470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1F44C27-149A-6428-7060-D79E0C9D93C3}"/>
              </a:ext>
            </a:extLst>
          </p:cNvPr>
          <p:cNvSpPr txBox="1"/>
          <p:nvPr/>
        </p:nvSpPr>
        <p:spPr>
          <a:xfrm>
            <a:off x="2324561" y="4919089"/>
            <a:ext cx="71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If the digits in the tenths column are the same, I need to look at the __________ column.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E5EB4-8EDF-5B88-AA42-80A789E35DF5}"/>
              </a:ext>
            </a:extLst>
          </p:cNvPr>
          <p:cNvSpPr txBox="1"/>
          <p:nvPr/>
        </p:nvSpPr>
        <p:spPr>
          <a:xfrm>
            <a:off x="7170996" y="529673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BAE71-EE54-EE7F-4023-1A48CDF35B7D}"/>
              </a:ext>
            </a:extLst>
          </p:cNvPr>
          <p:cNvGraphicFramePr>
            <a:graphicFrameLocks noGrp="1"/>
          </p:cNvGraphicFramePr>
          <p:nvPr/>
        </p:nvGraphicFramePr>
        <p:xfrm>
          <a:off x="2324561" y="1125519"/>
          <a:ext cx="335234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08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1190825478"/>
                    </a:ext>
                  </a:extLst>
                </a:gridCol>
              </a:tblGrid>
              <a:tr h="3816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645616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63A892-F861-D985-F339-4F4D9EE48435}"/>
              </a:ext>
            </a:extLst>
          </p:cNvPr>
          <p:cNvSpPr txBox="1"/>
          <p:nvPr/>
        </p:nvSpPr>
        <p:spPr>
          <a:xfrm>
            <a:off x="2324562" y="459013"/>
            <a:ext cx="396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Which number is greater?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D60F2-B31A-5A6C-025C-ADEA7804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361" y="1596663"/>
            <a:ext cx="416777" cy="406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E54B6-A612-2489-5FC6-A6FB1FCD9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9" y="1602175"/>
            <a:ext cx="416778" cy="406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D9D7FE-0FAF-3311-1F00-EC65AA7A8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80" y="1601007"/>
            <a:ext cx="407871" cy="397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4D45C-70F1-15A7-F059-91F97BD79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76" y="1602174"/>
            <a:ext cx="407871" cy="3978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F64E53-2F0F-2C21-FC7C-45EE6E1E2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7" y="1602175"/>
            <a:ext cx="416778" cy="406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9E833-95AE-44AA-D45E-481DAA359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9" y="1953487"/>
            <a:ext cx="416778" cy="406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2993DF-AF81-E7C4-B50F-7E2DF2694F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97" y="1953487"/>
            <a:ext cx="416778" cy="406513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F9A520-D901-717C-9923-4541C271D6A0}"/>
              </a:ext>
            </a:extLst>
          </p:cNvPr>
          <p:cNvGraphicFramePr>
            <a:graphicFrameLocks noGrp="1"/>
          </p:cNvGraphicFramePr>
          <p:nvPr/>
        </p:nvGraphicFramePr>
        <p:xfrm>
          <a:off x="6074766" y="1125559"/>
          <a:ext cx="335234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08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1190825478"/>
                    </a:ext>
                  </a:extLst>
                </a:gridCol>
              </a:tblGrid>
              <a:tr h="3816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645616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736B9810-4593-37FE-4471-E4310A47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66" y="1596703"/>
            <a:ext cx="416777" cy="4065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70BC49-55C0-8AB7-2CB6-055DCE1A74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24" y="1602215"/>
            <a:ext cx="416778" cy="406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D74EA-DC28-395E-5C60-CFA06D555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85" y="1601047"/>
            <a:ext cx="407871" cy="3978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6CC2D3-5071-C3E1-1797-85B2A4D7B8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81" y="1602214"/>
            <a:ext cx="407871" cy="3978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01E09A-A677-1B46-4F56-FFFBA8AC0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2" y="1602215"/>
            <a:ext cx="416778" cy="406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B5613-9641-A17B-E44F-AD4BC37D4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24" y="1953527"/>
            <a:ext cx="416778" cy="406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69BE7A-1251-D2A2-1378-67DA9E13DE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2" y="1953527"/>
            <a:ext cx="416778" cy="406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AE9BEB-CE9B-1B56-CC20-B2CD3F92D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24" y="2304839"/>
            <a:ext cx="416778" cy="4065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E40859-237C-DC03-340C-252551EEB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2" y="2304839"/>
            <a:ext cx="416778" cy="4065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C6B453-D4FD-9CE8-75A2-FDD45E91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662" y="1602215"/>
            <a:ext cx="416777" cy="4065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65B57C-AE79-72BD-86DC-5009DB4D4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66" y="1946005"/>
            <a:ext cx="416777" cy="40651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5B2F7E7-FF0E-3A66-387A-3244520305B8}"/>
              </a:ext>
            </a:extLst>
          </p:cNvPr>
          <p:cNvSpPr/>
          <p:nvPr/>
        </p:nvSpPr>
        <p:spPr>
          <a:xfrm>
            <a:off x="3082092" y="1295437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1F1870-67D9-D981-49D9-7E5E61A33F7A}"/>
              </a:ext>
            </a:extLst>
          </p:cNvPr>
          <p:cNvSpPr/>
          <p:nvPr/>
        </p:nvSpPr>
        <p:spPr>
          <a:xfrm>
            <a:off x="3086477" y="2273708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640697-E10A-A19D-DC30-4F8A260FDD6F}"/>
              </a:ext>
            </a:extLst>
          </p:cNvPr>
          <p:cNvSpPr/>
          <p:nvPr/>
        </p:nvSpPr>
        <p:spPr>
          <a:xfrm>
            <a:off x="6828943" y="1299210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EBBCCF-5978-67BB-0D53-8C28147C1E6B}"/>
              </a:ext>
            </a:extLst>
          </p:cNvPr>
          <p:cNvSpPr/>
          <p:nvPr/>
        </p:nvSpPr>
        <p:spPr>
          <a:xfrm>
            <a:off x="6833328" y="2277481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90A70C-92BF-C46F-53D5-47461ECCB2DE}"/>
              </a:ext>
            </a:extLst>
          </p:cNvPr>
          <p:cNvSpPr txBox="1"/>
          <p:nvPr/>
        </p:nvSpPr>
        <p:spPr>
          <a:xfrm>
            <a:off x="3848344" y="3684101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0.441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B4438-2E4A-DA7C-2799-916F01DB97DB}"/>
              </a:ext>
            </a:extLst>
          </p:cNvPr>
          <p:cNvSpPr txBox="1"/>
          <p:nvPr/>
        </p:nvSpPr>
        <p:spPr>
          <a:xfrm>
            <a:off x="2324562" y="4440560"/>
            <a:ext cx="710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First, I need to look at the ______ column.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4F045-3F1F-3915-3AC2-84F5ADC9B5C3}"/>
              </a:ext>
            </a:extLst>
          </p:cNvPr>
          <p:cNvSpPr txBox="1"/>
          <p:nvPr/>
        </p:nvSpPr>
        <p:spPr>
          <a:xfrm>
            <a:off x="6181574" y="4449239"/>
            <a:ext cx="111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</a:rPr>
              <a:t>tenths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AC13DF-CC09-047C-432D-D20B9D9DC784}"/>
              </a:ext>
            </a:extLst>
          </p:cNvPr>
          <p:cNvSpPr txBox="1"/>
          <p:nvPr/>
        </p:nvSpPr>
        <p:spPr>
          <a:xfrm>
            <a:off x="6910085" y="370042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0.463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ED7970-BCE8-5491-1DD1-0E8A797D48B1}"/>
              </a:ext>
            </a:extLst>
          </p:cNvPr>
          <p:cNvCxnSpPr>
            <a:cxnSpLocks/>
          </p:cNvCxnSpPr>
          <p:nvPr/>
        </p:nvCxnSpPr>
        <p:spPr>
          <a:xfrm>
            <a:off x="4220635" y="4095751"/>
            <a:ext cx="16479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4A9852-E003-230E-A9B8-181AD6CCC674}"/>
              </a:ext>
            </a:extLst>
          </p:cNvPr>
          <p:cNvCxnSpPr>
            <a:cxnSpLocks/>
          </p:cNvCxnSpPr>
          <p:nvPr/>
        </p:nvCxnSpPr>
        <p:spPr>
          <a:xfrm>
            <a:off x="7272249" y="4110037"/>
            <a:ext cx="16479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8A3AE4-9A75-8B40-38B9-3492FA00EC0F}"/>
                  </a:ext>
                </a:extLst>
              </p:cNvPr>
              <p:cNvSpPr txBox="1"/>
              <p:nvPr/>
            </p:nvSpPr>
            <p:spPr>
              <a:xfrm>
                <a:off x="5614856" y="3700422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8A3AE4-9A75-8B40-38B9-3492FA00E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56" y="3700422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AC2CF07-DA79-DF26-4680-99123F16437A}"/>
              </a:ext>
            </a:extLst>
          </p:cNvPr>
          <p:cNvSpPr txBox="1"/>
          <p:nvPr/>
        </p:nvSpPr>
        <p:spPr>
          <a:xfrm>
            <a:off x="5175644" y="5349975"/>
            <a:ext cx="196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</a:rPr>
              <a:t>hundredths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592E2D-45E2-069D-AF60-2787758F6414}"/>
              </a:ext>
            </a:extLst>
          </p:cNvPr>
          <p:cNvCxnSpPr>
            <a:cxnSpLocks/>
          </p:cNvCxnSpPr>
          <p:nvPr/>
        </p:nvCxnSpPr>
        <p:spPr>
          <a:xfrm>
            <a:off x="4411135" y="4095751"/>
            <a:ext cx="16479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CF8A9B-8038-8277-623F-545CBE74A003}"/>
              </a:ext>
            </a:extLst>
          </p:cNvPr>
          <p:cNvCxnSpPr>
            <a:cxnSpLocks/>
          </p:cNvCxnSpPr>
          <p:nvPr/>
        </p:nvCxnSpPr>
        <p:spPr>
          <a:xfrm>
            <a:off x="7458516" y="4110037"/>
            <a:ext cx="16479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40E689F5-6EB0-8C67-D282-A25BB8E5E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80" y="1968772"/>
            <a:ext cx="407871" cy="3978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4DE27D7-9CCA-F369-F94A-E7979E380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76" y="1969939"/>
            <a:ext cx="407871" cy="39782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84E49A1-DD47-1CC6-6004-6ACEA480F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85" y="1966783"/>
            <a:ext cx="407871" cy="3978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30896FB-0FEC-CFE8-BF04-F1E9527B7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481" y="1967950"/>
            <a:ext cx="407871" cy="3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4" grpId="1"/>
      <p:bldP spid="31" grpId="0"/>
      <p:bldP spid="32" grpId="0"/>
      <p:bldP spid="33" grpId="0"/>
      <p:bldP spid="34" grpId="0"/>
      <p:bldP spid="3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1D56C-FBF3-C18C-B7F9-D055DA8E5E34}"/>
              </a:ext>
            </a:extLst>
          </p:cNvPr>
          <p:cNvSpPr txBox="1"/>
          <p:nvPr/>
        </p:nvSpPr>
        <p:spPr>
          <a:xfrm>
            <a:off x="2374653" y="360277"/>
            <a:ext cx="6608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The place value charts show the numbers 0.32 and 0.302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388F6-FA1D-1AAA-9002-14FA4138D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53" y="1549771"/>
            <a:ext cx="3509306" cy="1277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F84A4-4C81-5C98-DFB6-D7A6328CC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100" y="1555335"/>
            <a:ext cx="3510000" cy="1271702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376BBF4-99FE-2B1C-8F8E-C0320805B2CE}"/>
              </a:ext>
            </a:extLst>
          </p:cNvPr>
          <p:cNvSpPr/>
          <p:nvPr/>
        </p:nvSpPr>
        <p:spPr>
          <a:xfrm>
            <a:off x="2651568" y="2976419"/>
            <a:ext cx="3304508" cy="1268096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What is the same?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C9C4D0F-F096-66A0-80C5-0026FCB48B2E}"/>
              </a:ext>
            </a:extLst>
          </p:cNvPr>
          <p:cNvSpPr/>
          <p:nvPr/>
        </p:nvSpPr>
        <p:spPr>
          <a:xfrm>
            <a:off x="6272592" y="3044453"/>
            <a:ext cx="3304508" cy="1268096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tx1"/>
                </a:solidFill>
              </a:rPr>
              <a:t>What is different?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E0204-DD48-D66A-0D90-10AB9EF60161}"/>
              </a:ext>
            </a:extLst>
          </p:cNvPr>
          <p:cNvSpPr txBox="1"/>
          <p:nvPr/>
        </p:nvSpPr>
        <p:spPr>
          <a:xfrm>
            <a:off x="2228134" y="4454013"/>
            <a:ext cx="741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Which number is greater? How do you know?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CC5CD-409B-289D-D435-FBF64C3D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153" y="5154046"/>
            <a:ext cx="747045" cy="747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B45F89-7B41-2BA0-519F-4543041C1CB6}"/>
              </a:ext>
            </a:extLst>
          </p:cNvPr>
          <p:cNvSpPr txBox="1"/>
          <p:nvPr/>
        </p:nvSpPr>
        <p:spPr>
          <a:xfrm>
            <a:off x="7170996" y="529673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DA35FB-7FC6-98B6-DE17-4B3890EB9E45}"/>
                  </a:ext>
                </a:extLst>
              </p:cNvPr>
              <p:cNvSpPr txBox="1"/>
              <p:nvPr/>
            </p:nvSpPr>
            <p:spPr>
              <a:xfrm>
                <a:off x="2228134" y="4963780"/>
                <a:ext cx="7415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>
                    <a:solidFill>
                      <a:srgbClr val="0070C0"/>
                    </a:solidFill>
                  </a:rPr>
                  <a:t>0.32 is the greater number. 0.320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>
                    <a:solidFill>
                      <a:srgbClr val="0070C0"/>
                    </a:solidFill>
                  </a:rPr>
                  <a:t> 0.302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DA35FB-7FC6-98B6-DE17-4B3890EB9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34" y="4963780"/>
                <a:ext cx="7415399" cy="523220"/>
              </a:xfrm>
              <a:prstGeom prst="rect">
                <a:avLst/>
              </a:prstGeom>
              <a:blipFill>
                <a:blip r:embed="rId5"/>
                <a:stretch>
                  <a:fillRect l="-172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3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2F9A520-D901-717C-9923-4541C271D6A0}"/>
              </a:ext>
            </a:extLst>
          </p:cNvPr>
          <p:cNvGraphicFramePr>
            <a:graphicFrameLocks noGrp="1"/>
          </p:cNvGraphicFramePr>
          <p:nvPr/>
        </p:nvGraphicFramePr>
        <p:xfrm>
          <a:off x="6074766" y="1125559"/>
          <a:ext cx="335234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08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1190825478"/>
                    </a:ext>
                  </a:extLst>
                </a:gridCol>
              </a:tblGrid>
              <a:tr h="3816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645616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9D42300D-A71E-5217-C2B1-D656428EF4B7}"/>
              </a:ext>
            </a:extLst>
          </p:cNvPr>
          <p:cNvSpPr/>
          <p:nvPr/>
        </p:nvSpPr>
        <p:spPr>
          <a:xfrm>
            <a:off x="6936796" y="1601007"/>
            <a:ext cx="794960" cy="19934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F270B-9476-FA5E-59D2-392E2FAC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153" y="5154046"/>
            <a:ext cx="747045" cy="74704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1F44C27-149A-6428-7060-D79E0C9D93C3}"/>
              </a:ext>
            </a:extLst>
          </p:cNvPr>
          <p:cNvSpPr txBox="1"/>
          <p:nvPr/>
        </p:nvSpPr>
        <p:spPr>
          <a:xfrm>
            <a:off x="2324561" y="4919089"/>
            <a:ext cx="7102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If the digits in the ones column are the same, I need to look at the ______column.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E5EB4-8EDF-5B88-AA42-80A789E35DF5}"/>
              </a:ext>
            </a:extLst>
          </p:cNvPr>
          <p:cNvSpPr txBox="1"/>
          <p:nvPr/>
        </p:nvSpPr>
        <p:spPr>
          <a:xfrm>
            <a:off x="7170996" y="529673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BAE71-EE54-EE7F-4023-1A48CDF35B7D}"/>
              </a:ext>
            </a:extLst>
          </p:cNvPr>
          <p:cNvGraphicFramePr>
            <a:graphicFrameLocks noGrp="1"/>
          </p:cNvGraphicFramePr>
          <p:nvPr/>
        </p:nvGraphicFramePr>
        <p:xfrm>
          <a:off x="2324561" y="1125519"/>
          <a:ext cx="335234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08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160131122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3690448430"/>
                    </a:ext>
                  </a:extLst>
                </a:gridCol>
                <a:gridCol w="838085">
                  <a:extLst>
                    <a:ext uri="{9D8B030D-6E8A-4147-A177-3AD203B41FA5}">
                      <a16:colId xmlns:a16="http://schemas.microsoft.com/office/drawing/2014/main" val="1190825478"/>
                    </a:ext>
                  </a:extLst>
                </a:gridCol>
              </a:tblGrid>
              <a:tr h="3816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err="1">
                          <a:latin typeface="+mn-lt"/>
                        </a:rPr>
                        <a:t>Thth</a:t>
                      </a:r>
                      <a:endParaRPr lang="en-GB" sz="2400"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645616"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63A892-F861-D985-F339-4F4D9EE48435}"/>
              </a:ext>
            </a:extLst>
          </p:cNvPr>
          <p:cNvSpPr txBox="1"/>
          <p:nvPr/>
        </p:nvSpPr>
        <p:spPr>
          <a:xfrm>
            <a:off x="2324562" y="459013"/>
            <a:ext cx="396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Which number is greater?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E54B6-A612-2489-5FC6-A6FB1FCD9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9" y="1602175"/>
            <a:ext cx="416778" cy="406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D9D7FE-0FAF-3311-1F00-EC65AA7A8D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25" y="1601007"/>
            <a:ext cx="407871" cy="397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34D45C-70F1-15A7-F059-91F97BD79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21" y="1602174"/>
            <a:ext cx="407871" cy="397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6B9810-4593-37FE-4471-E4310A47E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566" y="1596703"/>
            <a:ext cx="416777" cy="4065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70BC49-55C0-8AB7-2CB6-055DCE1A7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24" y="1602215"/>
            <a:ext cx="416778" cy="4065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01E09A-A677-1B46-4F56-FFFBA8AC0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2" y="1602215"/>
            <a:ext cx="416778" cy="4065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BB5613-9641-A17B-E44F-AD4BC37D4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24" y="1953527"/>
            <a:ext cx="416778" cy="406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69BE7A-1251-D2A2-1378-67DA9E13D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2" y="1953527"/>
            <a:ext cx="416778" cy="406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AE9BEB-CE9B-1B56-CC20-B2CD3F92D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24" y="2304839"/>
            <a:ext cx="416778" cy="4065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E40859-237C-DC03-340C-252551EEB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02" y="2304839"/>
            <a:ext cx="416778" cy="4065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C6B453-D4FD-9CE8-75A2-FDD45E915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662" y="1602215"/>
            <a:ext cx="416777" cy="4065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65B57C-AE79-72BD-86DC-5009DB4D4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566" y="1946005"/>
            <a:ext cx="416777" cy="40651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5B2F7E7-FF0E-3A66-387A-3244520305B8}"/>
              </a:ext>
            </a:extLst>
          </p:cNvPr>
          <p:cNvSpPr/>
          <p:nvPr/>
        </p:nvSpPr>
        <p:spPr>
          <a:xfrm>
            <a:off x="3082092" y="1295437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1F1870-67D9-D981-49D9-7E5E61A33F7A}"/>
              </a:ext>
            </a:extLst>
          </p:cNvPr>
          <p:cNvSpPr/>
          <p:nvPr/>
        </p:nvSpPr>
        <p:spPr>
          <a:xfrm>
            <a:off x="3086477" y="2273708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640697-E10A-A19D-DC30-4F8A260FDD6F}"/>
              </a:ext>
            </a:extLst>
          </p:cNvPr>
          <p:cNvSpPr/>
          <p:nvPr/>
        </p:nvSpPr>
        <p:spPr>
          <a:xfrm>
            <a:off x="6828943" y="1299210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1EBBCCF-5978-67BB-0D53-8C28147C1E6B}"/>
              </a:ext>
            </a:extLst>
          </p:cNvPr>
          <p:cNvSpPr/>
          <p:nvPr/>
        </p:nvSpPr>
        <p:spPr>
          <a:xfrm>
            <a:off x="6833328" y="2277481"/>
            <a:ext cx="162285" cy="1622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90A70C-92BF-C46F-53D5-47461ECCB2DE}"/>
              </a:ext>
            </a:extLst>
          </p:cNvPr>
          <p:cNvSpPr txBox="1"/>
          <p:nvPr/>
        </p:nvSpPr>
        <p:spPr>
          <a:xfrm>
            <a:off x="3848344" y="368410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3.41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9B4438-2E4A-DA7C-2799-916F01DB97DB}"/>
              </a:ext>
            </a:extLst>
          </p:cNvPr>
          <p:cNvSpPr txBox="1"/>
          <p:nvPr/>
        </p:nvSpPr>
        <p:spPr>
          <a:xfrm>
            <a:off x="2324562" y="4440560"/>
            <a:ext cx="710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First, I need to look at the ______ column.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4F045-3F1F-3915-3AC2-84F5ADC9B5C3}"/>
              </a:ext>
            </a:extLst>
          </p:cNvPr>
          <p:cNvSpPr txBox="1"/>
          <p:nvPr/>
        </p:nvSpPr>
        <p:spPr>
          <a:xfrm>
            <a:off x="6257777" y="4449239"/>
            <a:ext cx="1112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</a:rPr>
              <a:t>ones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AC13DF-CC09-047C-432D-D20B9D9DC784}"/>
              </a:ext>
            </a:extLst>
          </p:cNvPr>
          <p:cNvSpPr txBox="1"/>
          <p:nvPr/>
        </p:nvSpPr>
        <p:spPr>
          <a:xfrm>
            <a:off x="6910085" y="3700422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3.063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ED7970-BCE8-5491-1DD1-0E8A797D48B1}"/>
              </a:ext>
            </a:extLst>
          </p:cNvPr>
          <p:cNvCxnSpPr>
            <a:cxnSpLocks/>
          </p:cNvCxnSpPr>
          <p:nvPr/>
        </p:nvCxnSpPr>
        <p:spPr>
          <a:xfrm>
            <a:off x="3928535" y="4095751"/>
            <a:ext cx="164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4A9852-E003-230E-A9B8-181AD6CCC674}"/>
              </a:ext>
            </a:extLst>
          </p:cNvPr>
          <p:cNvCxnSpPr>
            <a:cxnSpLocks/>
          </p:cNvCxnSpPr>
          <p:nvPr/>
        </p:nvCxnSpPr>
        <p:spPr>
          <a:xfrm>
            <a:off x="6980149" y="4110037"/>
            <a:ext cx="1647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8A3AE4-9A75-8B40-38B9-3492FA00EC0F}"/>
                  </a:ext>
                </a:extLst>
              </p:cNvPr>
              <p:cNvSpPr txBox="1"/>
              <p:nvPr/>
            </p:nvSpPr>
            <p:spPr>
              <a:xfrm>
                <a:off x="5614856" y="3700422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28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E8A3AE4-9A75-8B40-38B9-3492FA00E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56" y="3700422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AC2CF07-DA79-DF26-4680-99123F16437A}"/>
              </a:ext>
            </a:extLst>
          </p:cNvPr>
          <p:cNvSpPr txBox="1"/>
          <p:nvPr/>
        </p:nvSpPr>
        <p:spPr>
          <a:xfrm>
            <a:off x="5175644" y="5349975"/>
            <a:ext cx="196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</a:rPr>
              <a:t>tenths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592E2D-45E2-069D-AF60-2787758F6414}"/>
              </a:ext>
            </a:extLst>
          </p:cNvPr>
          <p:cNvCxnSpPr>
            <a:cxnSpLocks/>
          </p:cNvCxnSpPr>
          <p:nvPr/>
        </p:nvCxnSpPr>
        <p:spPr>
          <a:xfrm>
            <a:off x="4220635" y="4095751"/>
            <a:ext cx="16479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CF8A9B-8038-8277-623F-545CBE74A003}"/>
              </a:ext>
            </a:extLst>
          </p:cNvPr>
          <p:cNvCxnSpPr>
            <a:cxnSpLocks/>
          </p:cNvCxnSpPr>
          <p:nvPr/>
        </p:nvCxnSpPr>
        <p:spPr>
          <a:xfrm>
            <a:off x="7268016" y="4110037"/>
            <a:ext cx="16479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40E689F5-6EB0-8C67-D282-A25BB8E5E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25" y="1968772"/>
            <a:ext cx="407871" cy="3978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4DE27D7-9CCA-F369-F94A-E7979E380A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21" y="1969939"/>
            <a:ext cx="407871" cy="39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F1EF7-F98D-EA0C-EA51-023D90F3CB3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51526" y="1601008"/>
            <a:ext cx="404538" cy="3953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22818-35C6-93BD-9862-ACFCE5CCC71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734904" y="1601008"/>
            <a:ext cx="404538" cy="3953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73796AE-26AC-513E-E61B-77828AD9B0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51526" y="1968773"/>
            <a:ext cx="404538" cy="3953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11C5B20-3962-8AB0-4CCA-B17278BF17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19067" y="1606963"/>
            <a:ext cx="404538" cy="3953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4D4B07-17B9-D0DA-C1A4-CB32777B16A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02445" y="1606963"/>
            <a:ext cx="404538" cy="3953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819EED9-ACE2-6902-9709-31BBAE2032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19067" y="1974728"/>
            <a:ext cx="404538" cy="3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38" grpId="0"/>
      <p:bldP spid="4" grpId="0"/>
      <p:bldP spid="4" grpId="1"/>
      <p:bldP spid="31" grpId="0"/>
      <p:bldP spid="32" grpId="0"/>
      <p:bldP spid="33" grpId="0"/>
      <p:bldP spid="34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21561" y="4059043"/>
            <a:ext cx="264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0.2 	      0.13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67009" y="570709"/>
          <a:ext cx="4634193" cy="2466109"/>
        </p:xfrm>
        <a:graphic>
          <a:graphicData uri="http://schemas.openxmlformats.org/drawingml/2006/table">
            <a:tbl>
              <a:tblPr/>
              <a:tblGrid>
                <a:gridCol w="1544731">
                  <a:extLst>
                    <a:ext uri="{9D8B030D-6E8A-4147-A177-3AD203B41FA5}">
                      <a16:colId xmlns:a16="http://schemas.microsoft.com/office/drawing/2014/main" val="3361302202"/>
                    </a:ext>
                  </a:extLst>
                </a:gridCol>
                <a:gridCol w="1544731">
                  <a:extLst>
                    <a:ext uri="{9D8B030D-6E8A-4147-A177-3AD203B41FA5}">
                      <a16:colId xmlns:a16="http://schemas.microsoft.com/office/drawing/2014/main" val="3433174666"/>
                    </a:ext>
                  </a:extLst>
                </a:gridCol>
                <a:gridCol w="1544731">
                  <a:extLst>
                    <a:ext uri="{9D8B030D-6E8A-4147-A177-3AD203B41FA5}">
                      <a16:colId xmlns:a16="http://schemas.microsoft.com/office/drawing/2014/main" val="3745395795"/>
                    </a:ext>
                  </a:extLst>
                </a:gridCol>
              </a:tblGrid>
              <a:tr h="568037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One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Tenths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Hundredths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88901"/>
                  </a:ext>
                </a:extLst>
              </a:tr>
              <a:tr h="1330035"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759186"/>
                  </a:ext>
                </a:extLst>
              </a:tr>
              <a:tr h="568037"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86206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4067" y="3387955"/>
          <a:ext cx="4647135" cy="2466109"/>
        </p:xfrm>
        <a:graphic>
          <a:graphicData uri="http://schemas.openxmlformats.org/drawingml/2006/table">
            <a:tbl>
              <a:tblPr/>
              <a:tblGrid>
                <a:gridCol w="1549045">
                  <a:extLst>
                    <a:ext uri="{9D8B030D-6E8A-4147-A177-3AD203B41FA5}">
                      <a16:colId xmlns:a16="http://schemas.microsoft.com/office/drawing/2014/main" val="2835620364"/>
                    </a:ext>
                  </a:extLst>
                </a:gridCol>
                <a:gridCol w="1549045">
                  <a:extLst>
                    <a:ext uri="{9D8B030D-6E8A-4147-A177-3AD203B41FA5}">
                      <a16:colId xmlns:a16="http://schemas.microsoft.com/office/drawing/2014/main" val="3433174666"/>
                    </a:ext>
                  </a:extLst>
                </a:gridCol>
                <a:gridCol w="1549045">
                  <a:extLst>
                    <a:ext uri="{9D8B030D-6E8A-4147-A177-3AD203B41FA5}">
                      <a16:colId xmlns:a16="http://schemas.microsoft.com/office/drawing/2014/main" val="3745395795"/>
                    </a:ext>
                  </a:extLst>
                </a:gridCol>
              </a:tblGrid>
              <a:tr h="568037"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Tenths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latin typeface="+mn-lt"/>
                        </a:rPr>
                        <a:t>Hundredths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88901"/>
                  </a:ext>
                </a:extLst>
              </a:tr>
              <a:tr h="1330035"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>
                        <a:latin typeface="KG Primary Penmanship" panose="02000506000000020003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759186"/>
                  </a:ext>
                </a:extLst>
              </a:tr>
              <a:tr h="568037"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862069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064178" y="3960653"/>
            <a:ext cx="720000" cy="720000"/>
          </a:xfrm>
          <a:prstGeom prst="ellipse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37751" y="4059043"/>
            <a:ext cx="708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1" name="Oval 10"/>
          <p:cNvSpPr/>
          <p:nvPr/>
        </p:nvSpPr>
        <p:spPr>
          <a:xfrm>
            <a:off x="6408840" y="773416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08840" y="2671491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408840" y="3614898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08840" y="5457791"/>
            <a:ext cx="216000" cy="21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39" y="1316992"/>
            <a:ext cx="612604" cy="5975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33" y="1307190"/>
            <a:ext cx="612604" cy="5975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05200" y="2438743"/>
            <a:ext cx="6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92360" y="5304181"/>
            <a:ext cx="6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66" y="4037489"/>
            <a:ext cx="606610" cy="5916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56" y="4071245"/>
            <a:ext cx="612604" cy="5975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39" y="4538570"/>
            <a:ext cx="606610" cy="5916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12" y="4037489"/>
            <a:ext cx="606610" cy="5916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649128" y="5278691"/>
            <a:ext cx="68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67100" y="2515494"/>
            <a:ext cx="1298909" cy="998297"/>
          </a:xfrm>
          <a:prstGeom prst="rect">
            <a:avLst/>
          </a:prstGeom>
        </p:spPr>
      </p:pic>
      <p:sp>
        <p:nvSpPr>
          <p:cNvPr id="44" name="Rectangular Callout 43"/>
          <p:cNvSpPr/>
          <p:nvPr/>
        </p:nvSpPr>
        <p:spPr>
          <a:xfrm>
            <a:off x="2218057" y="1031631"/>
            <a:ext cx="2643341" cy="1394652"/>
          </a:xfrm>
          <a:prstGeom prst="wedgeRoundRectCallout">
            <a:avLst>
              <a:gd name="adj1" fmla="val -3420"/>
              <a:gd name="adj2" fmla="val 62100"/>
              <a:gd name="adj3" fmla="val 1666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328333" y="1078416"/>
            <a:ext cx="25330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/>
              <a:t>13 is greater than 2 so the bottom number is greater.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34F7-09B7-A0D3-3E9C-27AD09C81A51}"/>
              </a:ext>
            </a:extLst>
          </p:cNvPr>
          <p:cNvSpPr txBox="1"/>
          <p:nvPr/>
        </p:nvSpPr>
        <p:spPr>
          <a:xfrm>
            <a:off x="2201859" y="4820231"/>
            <a:ext cx="2380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Is Tiny correct?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4" grpId="0" animBg="1"/>
      <p:bldP spid="44" grpId="1" animBg="1"/>
      <p:bldP spid="45" grpId="0"/>
      <p:bldP spid="45" grpId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9|7.9|3.1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7576</TotalTime>
  <Words>637</Words>
  <Application>Microsoft Office PowerPoint</Application>
  <PresentationFormat>Widescreen</PresentationFormat>
  <Paragraphs>245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Cambria Math</vt:lpstr>
      <vt:lpstr>Century Gothic</vt:lpstr>
      <vt:lpstr>Comic Sans MS</vt:lpstr>
      <vt:lpstr>KG Primary Penmanship</vt:lpstr>
      <vt:lpstr>White_Rose_Noto </vt:lpstr>
      <vt:lpstr>Office Theme</vt:lpstr>
      <vt:lpstr>1_Title slide</vt:lpstr>
      <vt:lpstr>1_Get ready questions</vt:lpstr>
      <vt:lpstr>2_Title slide</vt:lpstr>
      <vt:lpstr>2_Get ready questions</vt:lpstr>
      <vt:lpstr>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 and Division</dc:title>
  <dc:creator>Hayes, Jessica</dc:creator>
  <cp:lastModifiedBy>Hayes, Jessica</cp:lastModifiedBy>
  <cp:revision>197</cp:revision>
  <cp:lastPrinted>2023-02-16T15:07:32Z</cp:lastPrinted>
  <dcterms:created xsi:type="dcterms:W3CDTF">2022-09-27T09:50:55Z</dcterms:created>
  <dcterms:modified xsi:type="dcterms:W3CDTF">2023-03-09T13:04:15Z</dcterms:modified>
</cp:coreProperties>
</file>